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9" r:id="rId1"/>
    <p:sldMasterId id="2147483851" r:id="rId2"/>
  </p:sldMasterIdLst>
  <p:notesMasterIdLst>
    <p:notesMasterId r:id="rId40"/>
  </p:notesMasterIdLst>
  <p:sldIdLst>
    <p:sldId id="257" r:id="rId3"/>
    <p:sldId id="332" r:id="rId4"/>
    <p:sldId id="259" r:id="rId5"/>
    <p:sldId id="337" r:id="rId6"/>
    <p:sldId id="262" r:id="rId7"/>
    <p:sldId id="325" r:id="rId8"/>
    <p:sldId id="264" r:id="rId9"/>
    <p:sldId id="327" r:id="rId10"/>
    <p:sldId id="329" r:id="rId11"/>
    <p:sldId id="330" r:id="rId12"/>
    <p:sldId id="331" r:id="rId13"/>
    <p:sldId id="333" r:id="rId14"/>
    <p:sldId id="328" r:id="rId15"/>
    <p:sldId id="326" r:id="rId16"/>
    <p:sldId id="334" r:id="rId17"/>
    <p:sldId id="335" r:id="rId18"/>
    <p:sldId id="336" r:id="rId19"/>
    <p:sldId id="308" r:id="rId20"/>
    <p:sldId id="338" r:id="rId21"/>
    <p:sldId id="339" r:id="rId22"/>
    <p:sldId id="348" r:id="rId23"/>
    <p:sldId id="349" r:id="rId24"/>
    <p:sldId id="340" r:id="rId25"/>
    <p:sldId id="341" r:id="rId26"/>
    <p:sldId id="266" r:id="rId27"/>
    <p:sldId id="342" r:id="rId28"/>
    <p:sldId id="343" r:id="rId29"/>
    <p:sldId id="344" r:id="rId30"/>
    <p:sldId id="350" r:id="rId31"/>
    <p:sldId id="345" r:id="rId32"/>
    <p:sldId id="346" r:id="rId33"/>
    <p:sldId id="351" r:id="rId34"/>
    <p:sldId id="347" r:id="rId35"/>
    <p:sldId id="309" r:id="rId36"/>
    <p:sldId id="353" r:id="rId37"/>
    <p:sldId id="352" r:id="rId38"/>
    <p:sldId id="354" r:id="rId3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51DB"/>
    <a:srgbClr val="5FC53B"/>
    <a:srgbClr val="FF0066"/>
    <a:srgbClr val="00B0F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32" autoAdjust="0"/>
    <p:restoredTop sz="69014" autoAdjust="0"/>
  </p:normalViewPr>
  <p:slideViewPr>
    <p:cSldViewPr>
      <p:cViewPr varScale="1">
        <p:scale>
          <a:sx n="70" d="100"/>
          <a:sy n="70" d="100"/>
        </p:scale>
        <p:origin x="-1320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E6608E6-000A-4F84-9BF0-326BDE9301BA}" type="datetimeFigureOut">
              <a:rPr lang="en-US"/>
              <a:pPr>
                <a:defRPr/>
              </a:pPr>
              <a:t>7/10/2013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AF5603A-A54E-4586-B419-98BE3A1F4C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600" indent="-228600" eaLnBrk="1" hangingPunct="1">
              <a:spcBef>
                <a:spcPct val="0"/>
              </a:spcBef>
            </a:pPr>
            <a:endParaRPr lang="en-US" smtClean="0"/>
          </a:p>
          <a:p>
            <a:pPr marL="742950" lvl="1" indent="-285750" eaLnBrk="1" hangingPunct="1">
              <a:spcBef>
                <a:spcPct val="0"/>
              </a:spcBef>
              <a:buFontTx/>
              <a:buChar char="-"/>
            </a:pPr>
            <a:endParaRPr lang="en-US" smtClean="0"/>
          </a:p>
          <a:p>
            <a:pPr marL="742950" lvl="1" indent="-285750" eaLnBrk="1" hangingPunct="1">
              <a:spcBef>
                <a:spcPct val="0"/>
              </a:spcBef>
              <a:buFontTx/>
              <a:buChar char="-"/>
            </a:pPr>
            <a:endParaRPr lang="en-US" smtClean="0"/>
          </a:p>
          <a:p>
            <a:pPr marL="742950" lvl="1" indent="-285750" eaLnBrk="1" hangingPunct="1">
              <a:spcBef>
                <a:spcPct val="0"/>
              </a:spcBef>
              <a:buFontTx/>
              <a:buChar char="-"/>
            </a:pPr>
            <a:endParaRPr lang="en-US" smtClean="0"/>
          </a:p>
          <a:p>
            <a:pPr marL="228600" indent="-228600" eaLnBrk="1" hangingPunct="1">
              <a:spcBef>
                <a:spcPct val="0"/>
              </a:spcBef>
            </a:pPr>
            <a:endParaRPr lang="en-US" smtClean="0"/>
          </a:p>
          <a:p>
            <a:pPr marL="228600" indent="-228600" eaLnBrk="1" hangingPunct="1">
              <a:spcBef>
                <a:spcPct val="0"/>
              </a:spcBef>
              <a:buFontTx/>
              <a:buChar char="-"/>
            </a:pPr>
            <a:endParaRPr lang="en-US" smtClean="0"/>
          </a:p>
          <a:p>
            <a:pPr marL="228600" indent="-228600"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F99622-726D-480B-8D58-90CC47924A3B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6867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4ECC800-15A9-4FA7-9830-15139A6EE8AF}" type="slidenum">
              <a:rPr lang="en-US" sz="1200">
                <a:latin typeface="Calibri" pitchFamily="34" charset="0"/>
              </a:rPr>
              <a:pPr algn="r"/>
              <a:t>10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8915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7F123D6-F411-46E1-BF42-1B6954A35959}" type="slidenum">
              <a:rPr lang="en-US" sz="1200">
                <a:latin typeface="Calibri" pitchFamily="34" charset="0"/>
              </a:rPr>
              <a:pPr algn="r"/>
              <a:t>11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These books were ahead of their times when published and they are still HIGHLY RELEVANT today.</a:t>
            </a:r>
          </a:p>
          <a:p>
            <a:pPr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r>
              <a:rPr lang="en-US" smtClean="0"/>
              <a:t>TOPICS like</a:t>
            </a:r>
          </a:p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096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25AF977-4FC7-4607-84BC-D2FE43CD5FA9}" type="slidenum">
              <a:rPr lang="en-US" sz="1200">
                <a:latin typeface="Calibri" pitchFamily="34" charset="0"/>
              </a:rPr>
              <a:pPr algn="r"/>
              <a:t>12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algn="r"/>
            <a:fld id="{F262C12D-7977-4596-9535-96F979EE5890}" type="slidenum">
              <a:rPr lang="en-GB" sz="1200"/>
              <a:pPr algn="r"/>
              <a:t>13</a:t>
            </a:fld>
            <a:endParaRPr lang="en-GB" sz="1200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1432" tIns="45716" rIns="91432" bIns="45716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smtClean="0"/>
              <a:t>QSE AUTHORS - all teachers or ex-teachers now full time writers and they too are always on the look out for new ideas. </a:t>
            </a:r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r>
              <a:rPr lang="en-GB" smtClean="0"/>
              <a:t>Here is what author Ken Wilson said at the beginning of the Quick Smart English project:</a:t>
            </a:r>
            <a:endParaRPr lang="en-US" smtClean="0"/>
          </a:p>
          <a:p>
            <a:pPr eaLnBrk="1" hangingPunct="1"/>
            <a:r>
              <a:rPr lang="en-GB" smtClean="0"/>
              <a:t>“EFL materials should provide strategies to help students express their opinions about local and global issues that matter to them; they need functional language, vocabulary and evidence (from reading and listening material) to help them say (and write) what they think.”</a:t>
            </a:r>
            <a:endParaRPr lang="en-US" smtClean="0"/>
          </a:p>
          <a:p>
            <a:pPr eaLnBrk="1" hangingPunct="1"/>
            <a:r>
              <a:rPr lang="en-GB" smtClean="0"/>
              <a:t> </a:t>
            </a:r>
            <a:endParaRPr lang="en-US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45059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27CB855-FEAD-4795-97C2-3034FA4E30E1}" type="slidenum">
              <a:rPr lang="en-US" sz="1200">
                <a:latin typeface="Calibri" pitchFamily="34" charset="0"/>
              </a:rPr>
              <a:pPr algn="r"/>
              <a:t>14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7107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D0DC03B-A574-4404-9752-03FC58682DBC}" type="slidenum">
              <a:rPr lang="en-US" sz="1200">
                <a:latin typeface="Calibri" pitchFamily="34" charset="0"/>
              </a:rPr>
              <a:pPr algn="r"/>
              <a:t>15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9155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0B3754C-E437-4165-B6CE-9379C9246944}" type="slidenum">
              <a:rPr lang="en-US" sz="1200">
                <a:latin typeface="Calibri" pitchFamily="34" charset="0"/>
              </a:rPr>
              <a:pPr algn="r"/>
              <a:t>16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120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633A880-BE4E-4BFE-9E5D-AA08738E351B}" type="slidenum">
              <a:rPr lang="en-US" sz="1200">
                <a:latin typeface="Calibri" pitchFamily="34" charset="0"/>
              </a:rPr>
              <a:pPr algn="r"/>
              <a:t>17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4608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E5B5DB-D6AA-48F9-8180-B63F08D6D74A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4608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2544B6BE-493B-4B4C-9AC9-26A6D80DF1D3}" type="slidenum">
              <a:rPr lang="en-US" sz="1200">
                <a:latin typeface="+mn-lt"/>
              </a:rPr>
              <a:pPr algn="r">
                <a:defRPr/>
              </a:pPr>
              <a:t>19</a:t>
            </a:fld>
            <a:endParaRPr lang="en-US" sz="1200">
              <a:latin typeface="+mn-lt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742950" lvl="1" indent="-285750" eaLnBrk="1" hangingPunct="1">
              <a:spcBef>
                <a:spcPct val="0"/>
              </a:spcBef>
              <a:buFontTx/>
              <a:buChar char="-"/>
            </a:pPr>
            <a:endParaRPr lang="en-US" smtClean="0"/>
          </a:p>
          <a:p>
            <a:pPr marL="742950" lvl="1" indent="-285750" eaLnBrk="1" hangingPunct="1">
              <a:spcBef>
                <a:spcPct val="0"/>
              </a:spcBef>
              <a:buFontTx/>
              <a:buChar char="-"/>
            </a:pPr>
            <a:endParaRPr lang="en-US" smtClean="0"/>
          </a:p>
          <a:p>
            <a:pPr marL="742950" lvl="1" indent="-285750" eaLnBrk="1" hangingPunct="1">
              <a:spcBef>
                <a:spcPct val="0"/>
              </a:spcBef>
              <a:buFontTx/>
              <a:buChar char="-"/>
            </a:pPr>
            <a:endParaRPr lang="en-US" smtClean="0"/>
          </a:p>
          <a:p>
            <a:pPr marL="228600" indent="-228600" eaLnBrk="1" hangingPunct="1">
              <a:spcBef>
                <a:spcPct val="0"/>
              </a:spcBef>
            </a:pPr>
            <a:endParaRPr lang="en-US" smtClean="0"/>
          </a:p>
          <a:p>
            <a:pPr marL="228600" indent="-228600" eaLnBrk="1" hangingPunct="1">
              <a:spcBef>
                <a:spcPct val="0"/>
              </a:spcBef>
              <a:buFontTx/>
              <a:buChar char="-"/>
            </a:pPr>
            <a:endParaRPr lang="en-US" smtClean="0"/>
          </a:p>
          <a:p>
            <a:pPr marL="228600" indent="-228600"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1507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71BD2826-7D16-4C08-8A25-8F8572C3DCAC}" type="slidenum">
              <a:rPr lang="en-US" sz="1200">
                <a:latin typeface="+mn-lt"/>
              </a:rPr>
              <a:pPr algn="r">
                <a:defRPr/>
              </a:pPr>
              <a:t>2</a:t>
            </a:fld>
            <a:endParaRPr lang="en-US" sz="1200">
              <a:latin typeface="+mn-lt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4608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1BA4B606-1874-4199-9C80-2FA98628B5F8}" type="slidenum">
              <a:rPr lang="en-US" sz="1200">
                <a:latin typeface="+mn-lt"/>
              </a:rPr>
              <a:pPr algn="r">
                <a:defRPr/>
              </a:pPr>
              <a:t>20</a:t>
            </a:fld>
            <a:endParaRPr lang="en-US" sz="1200">
              <a:latin typeface="+mn-lt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9933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53058F0A-D58E-4463-ABF6-4F732D554290}" type="slidenum">
              <a:rPr lang="en-GB" sz="1200">
                <a:latin typeface="+mn-lt"/>
              </a:rPr>
              <a:pPr algn="r">
                <a:defRPr/>
              </a:pPr>
              <a:t>21</a:t>
            </a:fld>
            <a:endParaRPr lang="en-GB" sz="1200">
              <a:latin typeface="+mn-lt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101379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964FB2AF-4160-483E-B83D-0BE9A0C182C2}" type="slidenum">
              <a:rPr lang="en-GB" sz="1200">
                <a:latin typeface="+mn-lt"/>
              </a:rPr>
              <a:pPr algn="r">
                <a:defRPr/>
              </a:pPr>
              <a:t>22</a:t>
            </a:fld>
            <a:endParaRPr lang="en-GB" sz="1200">
              <a:latin typeface="+mn-lt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608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CDA4232E-D0AB-42B3-ACB7-BC95FFE1FA03}" type="slidenum">
              <a:rPr lang="en-US" sz="1200">
                <a:latin typeface="+mn-lt"/>
              </a:rPr>
              <a:pPr algn="r">
                <a:defRPr/>
              </a:pPr>
              <a:t>23</a:t>
            </a:fld>
            <a:endParaRPr lang="en-US" sz="1200">
              <a:latin typeface="+mn-lt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50179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55840BDC-417B-4E53-A00C-9319C7A88AE1}" type="slidenum">
              <a:rPr lang="en-US" sz="1200">
                <a:latin typeface="+mn-lt"/>
              </a:rPr>
              <a:pPr algn="r">
                <a:defRPr/>
              </a:pPr>
              <a:t>24</a:t>
            </a:fld>
            <a:endParaRPr lang="en-US" sz="1200">
              <a:latin typeface="+mn-lt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5017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09541F-42FB-4FBC-8841-A742A7701EAB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b"/>
          <a:lstStyle/>
          <a:p>
            <a:pPr algn="r"/>
            <a:fld id="{53A43E38-4564-4B75-B1AE-61E801E87AEC}" type="slidenum">
              <a:rPr lang="en-GB" sz="1200"/>
              <a:pPr algn="r"/>
              <a:t>26</a:t>
            </a:fld>
            <a:endParaRPr lang="en-GB" sz="1200"/>
          </a:p>
        </p:txBody>
      </p:sp>
      <p:sp>
        <p:nvSpPr>
          <p:cNvPr id="69634" name="Rectangle 2"/>
          <p:cNvSpPr>
            <a:spLocks noGrp="1"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pPr marL="228600" indent="-228600" eaLnBrk="1" hangingPunct="1">
              <a:lnSpc>
                <a:spcPct val="90000"/>
              </a:lnSpc>
              <a:buFontTx/>
              <a:buChar char="-"/>
            </a:pPr>
            <a:endParaRPr lang="en-GB" sz="100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  <a:p>
            <a:endParaRPr lang="en-GB" smtClean="0"/>
          </a:p>
          <a:p>
            <a:endParaRPr lang="en-GB" smtClean="0"/>
          </a:p>
          <a:p>
            <a:endParaRPr lang="en-GB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smtClean="0"/>
              <a:t>Smart English A2 Unit 1, Video 2 Genetics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Tx/>
              <a:buChar char="•"/>
            </a:pPr>
            <a:endParaRPr lang="en-US" smtClean="0"/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22B7A6-5FF8-49B3-B78B-882A7EDFD2F4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smtClean="0"/>
              <a:t>Example from QSE Intermediate B1-B2 that is actually used in the Cambridge English TKT Exam Course as an example of good practice in using the 4 C’s in CLIL teaching.</a:t>
            </a:r>
          </a:p>
          <a:p>
            <a:endParaRPr lang="en-GB" smtClean="0"/>
          </a:p>
          <a:p>
            <a:r>
              <a:rPr lang="en-GB" b="1" smtClean="0"/>
              <a:t>CLIL and the 4 Cs 	CONTENT	COMMUNICATION	COGNITION	CULTURE</a:t>
            </a:r>
          </a:p>
          <a:p>
            <a:r>
              <a:rPr lang="en-GB" b="1" smtClean="0"/>
              <a:t>Content: </a:t>
            </a:r>
            <a:r>
              <a:rPr lang="en-GB" smtClean="0"/>
              <a:t>Subject concepts:</a:t>
            </a:r>
          </a:p>
          <a:p>
            <a:r>
              <a:rPr lang="en-GB" smtClean="0"/>
              <a:t>Work patterns in different industries</a:t>
            </a:r>
          </a:p>
          <a:p>
            <a:r>
              <a:rPr lang="en-GB" smtClean="0"/>
              <a:t>Subject skills: interpreting graphs</a:t>
            </a:r>
          </a:p>
          <a:p>
            <a:r>
              <a:rPr lang="en-GB" b="1" smtClean="0"/>
              <a:t>Communication:</a:t>
            </a:r>
          </a:p>
          <a:p>
            <a:r>
              <a:rPr lang="en-GB" smtClean="0"/>
              <a:t>Describing trends</a:t>
            </a:r>
          </a:p>
          <a:p>
            <a:r>
              <a:rPr lang="en-GB" smtClean="0"/>
              <a:t>Making comparisons</a:t>
            </a:r>
          </a:p>
          <a:p>
            <a:r>
              <a:rPr lang="en-GB" b="1" smtClean="0"/>
              <a:t>Cognition:</a:t>
            </a:r>
          </a:p>
          <a:p>
            <a:r>
              <a:rPr lang="en-GB" smtClean="0"/>
              <a:t>Remembering and classifying types of work</a:t>
            </a:r>
          </a:p>
          <a:p>
            <a:r>
              <a:rPr lang="en-GB" smtClean="0"/>
              <a:t>Analysing data in a graph; evaluating</a:t>
            </a:r>
          </a:p>
          <a:p>
            <a:r>
              <a:rPr lang="en-GB" smtClean="0"/>
              <a:t>interpretations of a graph; comparing</a:t>
            </a:r>
          </a:p>
          <a:p>
            <a:r>
              <a:rPr lang="en-GB" smtClean="0"/>
              <a:t>industry in two countries</a:t>
            </a:r>
          </a:p>
          <a:p>
            <a:r>
              <a:rPr lang="en-GB" b="1" smtClean="0"/>
              <a:t>Culture:</a:t>
            </a:r>
          </a:p>
          <a:p>
            <a:r>
              <a:rPr lang="en-GB" smtClean="0"/>
              <a:t>Work in the UK and own country</a:t>
            </a:r>
          </a:p>
          <a:p>
            <a:r>
              <a:rPr lang="en-GB" smtClean="0"/>
              <a:t>Think about two CLIL lessons where</a:t>
            </a:r>
          </a:p>
          <a:p>
            <a:r>
              <a:rPr lang="en-GB" smtClean="0"/>
              <a:t>you have successfully incorporated all</a:t>
            </a:r>
          </a:p>
          <a:p>
            <a:r>
              <a:rPr lang="en-GB" smtClean="0"/>
              <a:t>4Cs.</a:t>
            </a:r>
          </a:p>
          <a:p>
            <a:r>
              <a:rPr lang="en-GB" smtClean="0"/>
              <a:t>Write about your focus on culture in</a:t>
            </a:r>
          </a:p>
          <a:p>
            <a:r>
              <a:rPr lang="en-GB" smtClean="0"/>
              <a:t>these lessons.</a:t>
            </a:r>
          </a:p>
          <a:p>
            <a:endParaRPr lang="en-GB" smtClean="0"/>
          </a:p>
          <a:p>
            <a:pPr>
              <a:buFontTx/>
              <a:buChar char="-"/>
            </a:pPr>
            <a:endParaRPr lang="en-GB" smtClean="0"/>
          </a:p>
          <a:p>
            <a:endParaRPr lang="en-GB" smtClean="0"/>
          </a:p>
          <a:p>
            <a:endParaRPr lang="en-GB" smtClean="0"/>
          </a:p>
          <a:p>
            <a:endParaRPr lang="en-GB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b"/>
          <a:lstStyle/>
          <a:p>
            <a:pPr algn="r"/>
            <a:fld id="{C80177FB-BC30-418A-A9D3-FD53CB7B38B7}" type="slidenum">
              <a:rPr lang="en-US" sz="1200"/>
              <a:pPr algn="r"/>
              <a:t>31</a:t>
            </a:fld>
            <a:endParaRPr lang="en-US" sz="1200"/>
          </a:p>
        </p:txBody>
      </p:sp>
      <p:sp>
        <p:nvSpPr>
          <p:cNvPr id="78850" name="Rectangle 2"/>
          <p:cNvSpPr>
            <a:spLocks noGrp="1"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Here are some examples of online writing we commissioned for one of our books.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These are all great sites for motivating students to WRITE, PUBLISH AND SHARE THEIR OWN WORK.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smtClean="0"/>
              <a:t>Structured writing… writing frames which guide the student all the way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4813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4AB654-4144-4550-A72C-31F37D25D0DB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584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AAF69167-5CE3-4464-AF10-58E67BBA9064}" type="slidenum">
              <a:rPr lang="en-US" sz="1200">
                <a:latin typeface="+mn-lt"/>
              </a:rPr>
              <a:pPr algn="r">
                <a:defRPr/>
              </a:pPr>
              <a:t>35</a:t>
            </a:fld>
            <a:endParaRPr lang="en-US" sz="1200">
              <a:latin typeface="+mn-lt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Smart English A2 Video 19, Unit 10 Teen cook</a:t>
            </a:r>
          </a:p>
        </p:txBody>
      </p:sp>
      <p:sp>
        <p:nvSpPr>
          <p:cNvPr id="2765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A64F1435-1445-4E5D-AAB8-DDEA1CF44533}" type="slidenum">
              <a:rPr lang="en-US" sz="1200">
                <a:latin typeface="+mn-lt"/>
              </a:rPr>
              <a:pPr algn="r">
                <a:defRPr/>
              </a:pPr>
              <a:t>4</a:t>
            </a:fld>
            <a:endParaRPr lang="en-US" sz="1200">
              <a:latin typeface="+mn-lt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C9C1D1-BFD0-4F43-BBE5-39D0D448594A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80000"/>
              </a:lnSpc>
            </a:pPr>
            <a:endParaRPr lang="en-GB" sz="80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British English and US English and other types as well – Australian and Non-natives</a:t>
            </a:r>
          </a:p>
          <a:p>
            <a:pPr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8CAEE3-F425-4F48-8FC6-B19B54B0BF03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277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14B9F95-F176-40E8-85B6-8E4FE9CE2E6A}" type="slidenum">
              <a:rPr lang="en-US" sz="1200">
                <a:latin typeface="Calibri" pitchFamily="34" charset="0"/>
              </a:rPr>
              <a:pPr algn="r"/>
              <a:t>8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4819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08EC634-81E8-47FC-ADC1-9190BF4B56BB}" type="slidenum">
              <a:rPr lang="en-US" sz="1200">
                <a:latin typeface="Calibri" pitchFamily="34" charset="0"/>
              </a:rPr>
              <a:pPr algn="r"/>
              <a:t>9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209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FBAEC2-4445-4642-BD99-0238E21E9FC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44FBF1-E7FE-4466-8B5E-8DBEB0ABBEA5}" type="datetimeFigureOut">
              <a:rPr lang="en-US"/>
              <a:pPr>
                <a:defRPr/>
              </a:pPr>
              <a:t>7/10/2013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911365-D1AB-4C4F-96B5-E37215B79157}" type="datetimeFigureOut">
              <a:rPr lang="en-US"/>
              <a:pPr>
                <a:defRPr/>
              </a:pPr>
              <a:t>7/10/2013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067099-F3E8-4FE5-AC8E-7EAC80440A9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D652BE-7829-46DA-9CA9-6173C7ED717C}" type="datetimeFigureOut">
              <a:rPr lang="en-US"/>
              <a:pPr>
                <a:defRPr/>
              </a:pPr>
              <a:t>7/10/2013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20E219-A537-4153-A81C-BA02E81E67D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92100"/>
            <a:ext cx="8229600" cy="5727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FE6F72-84A4-41BC-8737-DF5673BC335B}" type="datetimeFigureOut">
              <a:rPr lang="en-US"/>
              <a:pPr>
                <a:defRPr/>
              </a:pPr>
              <a:t>7/10/2013</a:t>
            </a:fld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3171C5-0D4C-4316-B3B5-8556E2CB5A4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6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8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11"/>
          <p:cNvSpPr/>
          <p:nvPr/>
        </p:nvSpPr>
        <p:spPr>
          <a:xfrm rot="21540000">
            <a:off x="749300" y="576263"/>
            <a:ext cx="3789363" cy="5722937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12"/>
          <p:cNvSpPr/>
          <p:nvPr/>
        </p:nvSpPr>
        <p:spPr>
          <a:xfrm rot="21540000">
            <a:off x="744538" y="576263"/>
            <a:ext cx="3789362" cy="5721350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28"/>
          <p:cNvSpPr/>
          <p:nvPr/>
        </p:nvSpPr>
        <p:spPr>
          <a:xfrm rot="60000">
            <a:off x="4468813" y="604838"/>
            <a:ext cx="3789362" cy="5722937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29"/>
          <p:cNvSpPr/>
          <p:nvPr/>
        </p:nvSpPr>
        <p:spPr>
          <a:xfrm rot="60000">
            <a:off x="4464050" y="603250"/>
            <a:ext cx="3789363" cy="5722938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435684">
            <a:off x="2371725" y="293688"/>
            <a:ext cx="566738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4096196">
            <a:off x="6280150" y="333375"/>
            <a:ext cx="566738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CEEC31-A6EE-416D-BF48-79449101225B}" type="datetimeFigureOut">
              <a:rPr lang="en-US"/>
              <a:pPr>
                <a:defRPr/>
              </a:pPr>
              <a:t>7/10/2013</a:t>
            </a:fld>
            <a:endParaRPr lang="en-US"/>
          </a:p>
        </p:txBody>
      </p:sp>
      <p:sp>
        <p:nvSpPr>
          <p:cNvPr id="1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9372CB-A556-461B-A72F-EB8898CF4D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4A00D5-E8D5-4D42-9E74-C5ABFFFC0723}" type="datetimeFigureOut">
              <a:rPr lang="en-US"/>
              <a:pPr>
                <a:defRPr/>
              </a:pPr>
              <a:t>7/10/2013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AA4D6-5914-4654-BD2F-250F91FE401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374B4A-FFCD-4C3B-99D6-69512FF963FE}" type="datetimeFigureOut">
              <a:rPr lang="en-US"/>
              <a:pPr>
                <a:defRPr/>
              </a:pPr>
              <a:t>7/10/2013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2C3644-78EC-489D-9659-0199E890FD4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14DA5B-CAF1-47E1-917A-E1D6AFB6560B}" type="datetimeFigureOut">
              <a:rPr lang="en-US"/>
              <a:pPr>
                <a:defRPr/>
              </a:pPr>
              <a:t>7/10/2013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8D5848-E01B-4223-BD05-647D400A8D5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57ED79-8CB8-43AB-8579-725DE88CB11C}" type="datetimeFigureOut">
              <a:rPr lang="en-US"/>
              <a:pPr>
                <a:defRPr/>
              </a:pPr>
              <a:t>7/10/2013</a:t>
            </a:fld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6D6CF8-C134-4911-878A-AF456839E91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76BFCF-B45E-4995-BDB2-A46BBE1EA716}" type="datetimeFigureOut">
              <a:rPr lang="en-US"/>
              <a:pPr>
                <a:defRPr/>
              </a:pPr>
              <a:t>7/10/2013</a:t>
            </a:fld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E84413-2875-4F88-B693-54E30986673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223364-9DAE-42EF-B330-35A3A8DC3B99}" type="datetimeFigureOut">
              <a:rPr lang="en-US"/>
              <a:pPr>
                <a:defRPr/>
              </a:pPr>
              <a:t>7/10/2013</a:t>
            </a:fld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95AB20-1E98-4BDE-8516-38818136F23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7D7E7-3407-47C8-9A74-59050CAD217E}" type="datetimeFigureOut">
              <a:rPr lang="en-US"/>
              <a:pPr>
                <a:defRPr/>
              </a:pPr>
              <a:t>7/10/2013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C385C7-6756-46BF-997E-D994A142FB3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30D25A-E242-4582-8B1D-4F456F1998A7}" type="datetimeFigureOut">
              <a:rPr lang="en-US"/>
              <a:pPr>
                <a:defRPr/>
              </a:pPr>
              <a:t>7/10/2013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B79608-6424-4D5C-A71F-D85DB0DD8F4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31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22453312-E820-4940-B4FD-F43724BDC3FE}" type="datetimeFigureOut">
              <a:rPr lang="en-US"/>
              <a:pPr>
                <a:defRPr/>
              </a:pPr>
              <a:t>7/10/2013</a:t>
            </a:fld>
            <a:endParaRPr lang="en-GB"/>
          </a:p>
        </p:txBody>
      </p:sp>
      <p:sp>
        <p:nvSpPr>
          <p:cNvPr id="131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1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AE692796-FE59-4074-B35A-AAE99CCFD8C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65" r:id="rId1"/>
    <p:sldLayoutId id="2147483864" r:id="rId2"/>
    <p:sldLayoutId id="2147483863" r:id="rId3"/>
    <p:sldLayoutId id="2147483862" r:id="rId4"/>
    <p:sldLayoutId id="2147483861" r:id="rId5"/>
    <p:sldLayoutId id="2147483860" r:id="rId6"/>
    <p:sldLayoutId id="2147483859" r:id="rId7"/>
    <p:sldLayoutId id="2147483858" r:id="rId8"/>
    <p:sldLayoutId id="2147483857" r:id="rId9"/>
    <p:sldLayoutId id="2147483856" r:id="rId10"/>
    <p:sldLayoutId id="2147483855" r:id="rId11"/>
    <p:sldLayoutId id="2147483854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Placeholder 1"/>
          <p:cNvSpPr>
            <a:spLocks noGrp="1"/>
          </p:cNvSpPr>
          <p:nvPr>
            <p:ph type="title"/>
          </p:nvPr>
        </p:nvSpPr>
        <p:spPr bwMode="auto">
          <a:xfrm>
            <a:off x="1095375" y="817563"/>
            <a:ext cx="6964363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33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463675" y="2119313"/>
            <a:ext cx="6196013" cy="360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5" name="Date Placeholder 4"/>
          <p:cNvSpPr>
            <a:spLocks noGrp="1"/>
          </p:cNvSpPr>
          <p:nvPr>
            <p:ph type="dt" sz="half" idx="2"/>
          </p:nvPr>
        </p:nvSpPr>
        <p:spPr>
          <a:xfrm rot="60000">
            <a:off x="6345238" y="5888038"/>
            <a:ext cx="12144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Rage Italic" pitchFamily="66" charset="0"/>
                <a:cs typeface="+mn-cs"/>
              </a:defRPr>
            </a:lvl1pPr>
          </a:lstStyle>
          <a:p>
            <a:pPr>
              <a:defRPr/>
            </a:pPr>
            <a:fld id="{1D19C8A1-034A-4E54-BF57-41F18459DCEB}" type="datetimeFigureOut">
              <a:rPr lang="en-US"/>
              <a:pPr>
                <a:defRPr/>
              </a:pPr>
              <a:t>7/10/2013</a:t>
            </a:fld>
            <a:endParaRPr lang="en-US"/>
          </a:p>
        </p:txBody>
      </p:sp>
      <p:sp>
        <p:nvSpPr>
          <p:cNvPr id="26" name="Footer Placeholder 5"/>
          <p:cNvSpPr>
            <a:spLocks noGrp="1"/>
          </p:cNvSpPr>
          <p:nvPr>
            <p:ph type="ftr" sz="quarter" idx="3"/>
          </p:nvPr>
        </p:nvSpPr>
        <p:spPr>
          <a:xfrm rot="-60000">
            <a:off x="914400" y="5830888"/>
            <a:ext cx="331946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7" name="Slide Number Placeholder 6"/>
          <p:cNvSpPr>
            <a:spLocks noGrp="1"/>
          </p:cNvSpPr>
          <p:nvPr>
            <p:ph type="sldNum" sz="quarter" idx="4"/>
          </p:nvPr>
        </p:nvSpPr>
        <p:spPr>
          <a:xfrm rot="60000">
            <a:off x="7562850" y="5900738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2"/>
                </a:solidFill>
                <a:latin typeface="Rage Italic" pitchFamily="66" charset="0"/>
                <a:cs typeface="+mn-cs"/>
              </a:defRPr>
            </a:lvl1pPr>
          </a:lstStyle>
          <a:p>
            <a:pPr>
              <a:defRPr/>
            </a:pPr>
            <a:fld id="{77CACF4B-A7EC-4B71-9670-8312CDEFCC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Brush Script MT"/>
        <a:buChar char="O"/>
        <a:defRPr sz="240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Brush Script MT"/>
        <a:buChar char="O"/>
        <a:defRPr sz="220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914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Brush Script MT"/>
        <a:buChar char="O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2795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Brush Script MT"/>
        <a:buChar char="O"/>
        <a:defRPr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164465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Brush Script MT"/>
        <a:buChar char="O"/>
        <a:defRPr sz="160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wmf"/><Relationship Id="rId5" Type="http://schemas.openxmlformats.org/officeDocument/2006/relationships/image" Target="../media/image11.wmf"/><Relationship Id="rId4" Type="http://schemas.openxmlformats.org/officeDocument/2006/relationships/image" Target="../media/image16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6.pn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jpeg"/><Relationship Id="rId5" Type="http://schemas.openxmlformats.org/officeDocument/2006/relationships/image" Target="../media/image21.png"/><Relationship Id="rId10" Type="http://schemas.openxmlformats.org/officeDocument/2006/relationships/image" Target="../media/image26.jpeg"/><Relationship Id="rId4" Type="http://schemas.openxmlformats.org/officeDocument/2006/relationships/image" Target="../media/image20.png"/><Relationship Id="rId9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2.wmf"/><Relationship Id="rId4" Type="http://schemas.openxmlformats.org/officeDocument/2006/relationships/image" Target="../media/image11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wmf"/><Relationship Id="rId5" Type="http://schemas.openxmlformats.org/officeDocument/2006/relationships/image" Target="../media/image11.wmf"/><Relationship Id="rId4" Type="http://schemas.openxmlformats.org/officeDocument/2006/relationships/image" Target="../media/image16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wmf"/><Relationship Id="rId5" Type="http://schemas.openxmlformats.org/officeDocument/2006/relationships/image" Target="../media/image11.wmf"/><Relationship Id="rId4" Type="http://schemas.openxmlformats.org/officeDocument/2006/relationships/image" Target="../media/image16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wmf"/><Relationship Id="rId5" Type="http://schemas.openxmlformats.org/officeDocument/2006/relationships/image" Target="../media/image11.wmf"/><Relationship Id="rId4" Type="http://schemas.openxmlformats.org/officeDocument/2006/relationships/image" Target="../media/image16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wmf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wmf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wmf"/><Relationship Id="rId5" Type="http://schemas.openxmlformats.org/officeDocument/2006/relationships/image" Target="../media/image32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wmf"/><Relationship Id="rId5" Type="http://schemas.openxmlformats.org/officeDocument/2006/relationships/image" Target="../media/image35.wmf"/><Relationship Id="rId4" Type="http://schemas.openxmlformats.org/officeDocument/2006/relationships/image" Target="../media/image34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7" Type="http://schemas.openxmlformats.org/officeDocument/2006/relationships/image" Target="../media/image16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wmf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3.wmf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2.xml"/><Relationship Id="rId1" Type="http://schemas.openxmlformats.org/officeDocument/2006/relationships/video" Target="file:///D:\GeneticsFinal.mov" TargetMode="Externa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8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logster.com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2.png"/><Relationship Id="rId4" Type="http://schemas.openxmlformats.org/officeDocument/2006/relationships/image" Target="../media/image4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12.xml"/><Relationship Id="rId1" Type="http://schemas.openxmlformats.org/officeDocument/2006/relationships/video" Target="file:///D:\DP%20in%20Bulgaria%20July%202013\Ilya%20Student%20videos%20and%20SEA2%20videos\3%20Glogster.mpg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7" Type="http://schemas.openxmlformats.org/officeDocument/2006/relationships/image" Target="../media/image51.w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6.png"/><Relationship Id="rId4" Type="http://schemas.openxmlformats.org/officeDocument/2006/relationships/hyperlink" Target="http://www.storybird.com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DP%20in%20Bulgaria%20July%202013\Ilya%20Student%20videos%20and%20SEA2%20videos\4%20Storybird.mpg" TargetMode="External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image" Target="../media/image10.wmf"/><Relationship Id="rId7" Type="http://schemas.openxmlformats.org/officeDocument/2006/relationships/image" Target="../media/image14.w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wmf"/><Relationship Id="rId10" Type="http://schemas.openxmlformats.org/officeDocument/2006/relationships/image" Target="../media/image6.png"/><Relationship Id="rId4" Type="http://schemas.openxmlformats.org/officeDocument/2006/relationships/image" Target="../media/image11.wmf"/><Relationship Id="rId9" Type="http://schemas.openxmlformats.org/officeDocument/2006/relationships/image" Target="../media/image16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12.xml"/><Relationship Id="rId1" Type="http://schemas.openxmlformats.org/officeDocument/2006/relationships/video" Target="file:///D:\DP%20in%20Bulgaria%20July%202013\Ilya%20Student%20videos%20and%20SEA2%20videos\6%20Like%20Smart%20English.mpg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TeenCookFinal.mov" TargetMode="Externa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image" Target="../media/image10.wmf"/><Relationship Id="rId7" Type="http://schemas.openxmlformats.org/officeDocument/2006/relationships/image" Target="../media/image14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wmf"/><Relationship Id="rId10" Type="http://schemas.openxmlformats.org/officeDocument/2006/relationships/image" Target="../media/image6.png"/><Relationship Id="rId4" Type="http://schemas.openxmlformats.org/officeDocument/2006/relationships/image" Target="../media/image11.wmf"/><Relationship Id="rId9" Type="http://schemas.openxmlformats.org/officeDocument/2006/relationships/image" Target="../media/image16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wmf"/><Relationship Id="rId5" Type="http://schemas.openxmlformats.org/officeDocument/2006/relationships/image" Target="../media/image11.wmf"/><Relationship Id="rId4" Type="http://schemas.openxmlformats.org/officeDocument/2006/relationships/image" Target="../media/image16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600"/>
              <a:t>Key ingredients of an ELT course?</a:t>
            </a:r>
          </a:p>
        </p:txBody>
      </p:sp>
      <p:sp>
        <p:nvSpPr>
          <p:cNvPr id="20482" name="Content Placeholder 2"/>
          <p:cNvSpPr>
            <a:spLocks noGrp="1"/>
          </p:cNvSpPr>
          <p:nvPr>
            <p:ph idx="4294967295"/>
          </p:nvPr>
        </p:nvSpPr>
        <p:spPr>
          <a:xfrm>
            <a:off x="685800" y="1828800"/>
            <a:ext cx="8229600" cy="4876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/>
              <a:t>Does it engage and motivate students?</a:t>
            </a:r>
          </a:p>
          <a:p>
            <a:pPr eaLnBrk="1" hangingPunct="1">
              <a:defRPr/>
            </a:pPr>
            <a:r>
              <a:rPr lang="en-US" sz="2800" smtClean="0"/>
              <a:t>Does it make life easy for teachers?</a:t>
            </a:r>
          </a:p>
          <a:p>
            <a:pPr eaLnBrk="1" hangingPunct="1">
              <a:defRPr/>
            </a:pPr>
            <a:r>
              <a:rPr lang="en-US" sz="2800" smtClean="0"/>
              <a:t>Does it match the age / ability range?</a:t>
            </a:r>
          </a:p>
          <a:p>
            <a:pPr eaLnBrk="1" hangingPunct="1">
              <a:defRPr/>
            </a:pPr>
            <a:r>
              <a:rPr lang="en-US" sz="2800" smtClean="0"/>
              <a:t>Is it affordable?</a:t>
            </a:r>
          </a:p>
          <a:p>
            <a:pPr eaLnBrk="1" hangingPunct="1">
              <a:defRPr/>
            </a:pPr>
            <a:r>
              <a:rPr lang="en-US" sz="2800" smtClean="0"/>
              <a:t>What are the components and design?</a:t>
            </a:r>
          </a:p>
          <a:p>
            <a:pPr eaLnBrk="1" hangingPunct="1">
              <a:defRPr/>
            </a:pPr>
            <a:r>
              <a:rPr lang="en-US" sz="2800" smtClean="0"/>
              <a:t>What are its learning aims? </a:t>
            </a:r>
          </a:p>
          <a:p>
            <a:pPr lvl="1" eaLnBrk="1" hangingPunct="1">
              <a:defRPr/>
            </a:pPr>
            <a:r>
              <a:rPr lang="en-US" smtClean="0"/>
              <a:t>Exams, test results, jobs? </a:t>
            </a:r>
          </a:p>
          <a:p>
            <a:pPr lvl="1" eaLnBrk="1" hangingPunct="1">
              <a:defRPr/>
            </a:pPr>
            <a:r>
              <a:rPr lang="en-US" smtClean="0"/>
              <a:t>“General education”, thinking skills?</a:t>
            </a:r>
          </a:p>
          <a:p>
            <a:pPr lvl="1" eaLnBrk="1" hangingPunct="1">
              <a:defRPr/>
            </a:pPr>
            <a:r>
              <a:rPr lang="en-US" smtClean="0"/>
              <a:t>Communication skills?</a:t>
            </a:r>
          </a:p>
        </p:txBody>
      </p:sp>
      <p:pic>
        <p:nvPicPr>
          <p:cNvPr id="17411" name="Picture 5" descr="Brookemead 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000" y="6019800"/>
            <a:ext cx="22161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4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4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4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4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4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4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4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4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4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4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4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4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48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48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ChangeArrowheads="1"/>
          </p:cNvSpPr>
          <p:nvPr/>
        </p:nvSpPr>
        <p:spPr bwMode="auto">
          <a:xfrm>
            <a:off x="685800" y="2895600"/>
            <a:ext cx="845820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42900" indent="-342900">
              <a:lnSpc>
                <a:spcPct val="125000"/>
              </a:lnSpc>
              <a:buFontTx/>
              <a:buAutoNum type="arabicPeriod" startAt="6"/>
            </a:pPr>
            <a:r>
              <a:rPr lang="en-GB" altLang="zh-CN" sz="2400" b="1">
                <a:ea typeface="SimSun" pitchFamily="2" charset="-122"/>
              </a:rPr>
              <a:t> Simple 10-step structure to very Unit</a:t>
            </a:r>
          </a:p>
          <a:p>
            <a:pPr marL="342900" indent="-342900">
              <a:lnSpc>
                <a:spcPct val="125000"/>
              </a:lnSpc>
              <a:buFontTx/>
              <a:buAutoNum type="arabicPeriod" startAt="6"/>
            </a:pPr>
            <a:r>
              <a:rPr lang="en-GB" altLang="zh-CN" sz="2400" b="1">
                <a:ea typeface="SimSun" pitchFamily="2" charset="-122"/>
              </a:rPr>
              <a:t> Grammar and CLIL in every Unit – SB and WB</a:t>
            </a:r>
          </a:p>
          <a:p>
            <a:pPr marL="342900" indent="-342900">
              <a:lnSpc>
                <a:spcPct val="125000"/>
              </a:lnSpc>
              <a:buFontTx/>
              <a:buAutoNum type="arabicPeriod" startAt="6"/>
            </a:pPr>
            <a:r>
              <a:rPr lang="en-GB" altLang="zh-CN" sz="2400" b="1">
                <a:ea typeface="SimSun" pitchFamily="2" charset="-122"/>
              </a:rPr>
              <a:t> Student-generated online writing tasks in every Unit</a:t>
            </a:r>
          </a:p>
          <a:p>
            <a:pPr marL="342900" indent="-342900">
              <a:lnSpc>
                <a:spcPct val="125000"/>
              </a:lnSpc>
              <a:buFontTx/>
              <a:buAutoNum type="arabicPeriod" startAt="6"/>
            </a:pPr>
            <a:r>
              <a:rPr lang="en-GB" altLang="zh-CN" sz="2400" b="1">
                <a:ea typeface="SimSun" pitchFamily="2" charset="-122"/>
              </a:rPr>
              <a:t> Extended reading with 4 famous teenage fiction texts</a:t>
            </a:r>
          </a:p>
          <a:p>
            <a:pPr marL="342900" indent="-342900">
              <a:lnSpc>
                <a:spcPct val="125000"/>
              </a:lnSpc>
              <a:buFontTx/>
              <a:buAutoNum type="arabicPeriod" startAt="6"/>
            </a:pPr>
            <a:r>
              <a:rPr lang="en-GB" altLang="zh-CN" sz="2400" b="1">
                <a:ea typeface="SimSun" pitchFamily="2" charset="-122"/>
              </a:rPr>
              <a:t>Workbook + CD with  grammar, pronunciation, CLIL </a:t>
            </a:r>
          </a:p>
        </p:txBody>
      </p:sp>
      <p:sp>
        <p:nvSpPr>
          <p:cNvPr id="142339" name="Rectangle 3"/>
          <p:cNvSpPr>
            <a:spLocks noChangeArrowheads="1"/>
          </p:cNvSpPr>
          <p:nvPr/>
        </p:nvSpPr>
        <p:spPr bwMode="auto">
          <a:xfrm>
            <a:off x="838200" y="304800"/>
            <a:ext cx="52720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Key ingredients 6-10</a:t>
            </a:r>
          </a:p>
        </p:txBody>
      </p:sp>
      <p:pic>
        <p:nvPicPr>
          <p:cNvPr id="3584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10400" y="381000"/>
            <a:ext cx="1752600" cy="23622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5844" name="Picture 5" descr="Brookemead 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77000" y="6096000"/>
            <a:ext cx="22161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2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2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2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2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2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2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2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2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2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2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ChangeArrowheads="1"/>
          </p:cNvSpPr>
          <p:nvPr/>
        </p:nvSpPr>
        <p:spPr bwMode="auto">
          <a:xfrm>
            <a:off x="304800" y="2590800"/>
            <a:ext cx="822960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42900" indent="-342900">
              <a:lnSpc>
                <a:spcPct val="125000"/>
              </a:lnSpc>
            </a:pPr>
            <a:endParaRPr lang="en-GB" altLang="zh-CN" b="1">
              <a:ea typeface="SimSun" pitchFamily="2" charset="-122"/>
            </a:endParaRPr>
          </a:p>
          <a:p>
            <a:pPr marL="342900" indent="-342900">
              <a:lnSpc>
                <a:spcPct val="125000"/>
              </a:lnSpc>
              <a:buFontTx/>
              <a:buAutoNum type="arabicPeriod" startAt="11"/>
            </a:pPr>
            <a:r>
              <a:rPr lang="en-GB" altLang="zh-CN" sz="2400" b="1">
                <a:ea typeface="SimSun" pitchFamily="2" charset="-122"/>
              </a:rPr>
              <a:t>  Frequent revision in exam format (KET)</a:t>
            </a:r>
          </a:p>
          <a:p>
            <a:pPr marL="342900" indent="-342900">
              <a:lnSpc>
                <a:spcPct val="125000"/>
              </a:lnSpc>
              <a:buFontTx/>
              <a:buAutoNum type="arabicPeriod" startAt="11"/>
            </a:pPr>
            <a:r>
              <a:rPr lang="en-GB" altLang="zh-CN" sz="2400" b="1">
                <a:ea typeface="SimSun" pitchFamily="2" charset="-122"/>
              </a:rPr>
              <a:t>  Language Banks on fold-out cover flaps</a:t>
            </a:r>
          </a:p>
          <a:p>
            <a:pPr marL="342900" indent="-342900">
              <a:lnSpc>
                <a:spcPct val="125000"/>
              </a:lnSpc>
              <a:buFontTx/>
              <a:buAutoNum type="arabicPeriod" startAt="11"/>
            </a:pPr>
            <a:r>
              <a:rPr lang="en-GB" altLang="zh-CN" sz="2400" b="1">
                <a:ea typeface="SimSun" pitchFamily="2" charset="-122"/>
              </a:rPr>
              <a:t>  Teacher’s Guide: online; quick and easy</a:t>
            </a:r>
          </a:p>
          <a:p>
            <a:pPr marL="342900" indent="-342900">
              <a:lnSpc>
                <a:spcPct val="125000"/>
              </a:lnSpc>
              <a:buFontTx/>
              <a:buAutoNum type="arabicPeriod" startAt="11"/>
            </a:pPr>
            <a:r>
              <a:rPr lang="en-GB" altLang="zh-CN" sz="2400" b="1">
                <a:ea typeface="SimSun" pitchFamily="2" charset="-122"/>
              </a:rPr>
              <a:t>  British Council ELTons nominated: “</a:t>
            </a:r>
          </a:p>
          <a:p>
            <a:pPr marL="800100" lvl="1" indent="-342900">
              <a:lnSpc>
                <a:spcPct val="125000"/>
              </a:lnSpc>
            </a:pPr>
            <a:r>
              <a:rPr lang="en-GB" altLang="zh-CN" sz="2400" b="1">
                <a:ea typeface="SimSun" pitchFamily="2" charset="-122"/>
              </a:rPr>
              <a:t>“Excellence in Course Innovation”</a:t>
            </a:r>
          </a:p>
          <a:p>
            <a:pPr marL="342900" indent="-342900">
              <a:lnSpc>
                <a:spcPct val="125000"/>
              </a:lnSpc>
              <a:buFontTx/>
              <a:buAutoNum type="arabicPeriod" startAt="11"/>
            </a:pPr>
            <a:r>
              <a:rPr lang="en-GB" altLang="zh-CN" sz="2400" b="1">
                <a:ea typeface="SimSun" pitchFamily="2" charset="-122"/>
              </a:rPr>
              <a:t> Split Editions, SB+WB, Parts A &amp; B</a:t>
            </a:r>
          </a:p>
          <a:p>
            <a:pPr marL="342900" indent="-342900">
              <a:buFontTx/>
              <a:buChar char="•"/>
            </a:pPr>
            <a:endParaRPr lang="en-GB" altLang="zh-CN" sz="2400" b="1">
              <a:ea typeface="SimSun" pitchFamily="2" charset="-122"/>
            </a:endParaRPr>
          </a:p>
        </p:txBody>
      </p:sp>
      <p:sp>
        <p:nvSpPr>
          <p:cNvPr id="142339" name="Rectangle 3"/>
          <p:cNvSpPr>
            <a:spLocks noChangeArrowheads="1"/>
          </p:cNvSpPr>
          <p:nvPr/>
        </p:nvSpPr>
        <p:spPr bwMode="auto">
          <a:xfrm>
            <a:off x="838200" y="304800"/>
            <a:ext cx="55768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Key ingredients 11-15</a:t>
            </a:r>
          </a:p>
        </p:txBody>
      </p:sp>
      <p:pic>
        <p:nvPicPr>
          <p:cNvPr id="3789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10400" y="381000"/>
            <a:ext cx="1752600" cy="23622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7892" name="Picture 5" descr="Brookemead 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29400" y="6096000"/>
            <a:ext cx="22161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6" descr="Eltons 2013 Nominated Cours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10400" y="3733800"/>
            <a:ext cx="1744663" cy="21336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2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2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2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2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2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2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2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2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23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23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23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23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3"/>
          <p:cNvSpPr>
            <a:spLocks noChangeArrowheads="1"/>
          </p:cNvSpPr>
          <p:nvPr/>
        </p:nvSpPr>
        <p:spPr bwMode="auto">
          <a:xfrm>
            <a:off x="1600200" y="4192588"/>
            <a:ext cx="6178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GB" altLang="zh-CN">
              <a:ea typeface="SimSun" pitchFamily="2" charset="-122"/>
            </a:endParaRPr>
          </a:p>
        </p:txBody>
      </p:sp>
      <p:sp>
        <p:nvSpPr>
          <p:cNvPr id="140307" name="Rectangle 19"/>
          <p:cNvSpPr>
            <a:spLocks noChangeArrowheads="1"/>
          </p:cNvSpPr>
          <p:nvPr/>
        </p:nvSpPr>
        <p:spPr bwMode="auto">
          <a:xfrm>
            <a:off x="685800" y="533400"/>
            <a:ext cx="38242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The reasons …</a:t>
            </a:r>
          </a:p>
        </p:txBody>
      </p:sp>
      <p:pic>
        <p:nvPicPr>
          <p:cNvPr id="39939" name="Picture 5" descr="Brookemead 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9400" y="6096000"/>
            <a:ext cx="22161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9940" name="Group 13"/>
          <p:cNvGrpSpPr>
            <a:grpSpLocks/>
          </p:cNvGrpSpPr>
          <p:nvPr/>
        </p:nvGrpSpPr>
        <p:grpSpPr bwMode="auto">
          <a:xfrm>
            <a:off x="5562600" y="457200"/>
            <a:ext cx="3117850" cy="1295400"/>
            <a:chOff x="3504" y="288"/>
            <a:chExt cx="1964" cy="816"/>
          </a:xfrm>
        </p:grpSpPr>
        <p:pic>
          <p:nvPicPr>
            <p:cNvPr id="39942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504" y="288"/>
              <a:ext cx="608" cy="816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39943" name="Picture 6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176" y="288"/>
              <a:ext cx="611" cy="816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39944" name="Picture 7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846" y="288"/>
              <a:ext cx="622" cy="816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</p:spPr>
        </p:pic>
      </p:grpSp>
      <p:sp>
        <p:nvSpPr>
          <p:cNvPr id="134147" name="Rectangle 3"/>
          <p:cNvSpPr>
            <a:spLocks noChangeArrowheads="1"/>
          </p:cNvSpPr>
          <p:nvPr/>
        </p:nvSpPr>
        <p:spPr bwMode="auto">
          <a:xfrm>
            <a:off x="457200" y="2667000"/>
            <a:ext cx="8382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GB" sz="320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QSE is different</a:t>
            </a:r>
          </a:p>
          <a:p>
            <a:pPr marL="742950" lvl="1" indent="-285750">
              <a:spcBef>
                <a:spcPct val="20000"/>
              </a:spcBef>
              <a:buFont typeface="Tahoma" pitchFamily="34" charset="0"/>
              <a:buChar char="–"/>
              <a:defRPr/>
            </a:pPr>
            <a:r>
              <a:rPr lang="en-GB" sz="280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The main aim is development of SPEAKING</a:t>
            </a:r>
          </a:p>
          <a:p>
            <a:pPr marL="742950" lvl="1" indent="-285750">
              <a:spcBef>
                <a:spcPct val="20000"/>
              </a:spcBef>
              <a:buFont typeface="Tahoma" pitchFamily="34" charset="0"/>
              <a:buChar char="–"/>
              <a:defRPr/>
            </a:pPr>
            <a:r>
              <a:rPr lang="en-GB" sz="280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Four skills, vocabulary and grammar</a:t>
            </a:r>
          </a:p>
          <a:p>
            <a:pPr marL="742950" lvl="1" indent="-285750">
              <a:spcBef>
                <a:spcPct val="20000"/>
              </a:spcBef>
              <a:buFont typeface="Tahoma" pitchFamily="34" charset="0"/>
              <a:buChar char="–"/>
              <a:defRPr/>
            </a:pPr>
            <a:r>
              <a:rPr lang="en-GB" sz="280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Many authentic and controversial topics</a:t>
            </a:r>
          </a:p>
          <a:p>
            <a:pPr marL="742950" lvl="1" indent="-285750">
              <a:spcBef>
                <a:spcPct val="20000"/>
              </a:spcBef>
              <a:buFont typeface="Tahoma" pitchFamily="34" charset="0"/>
              <a:buChar char="–"/>
              <a:defRPr/>
            </a:pPr>
            <a:r>
              <a:rPr lang="en-GB" sz="280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British, American and GLOBAL English</a:t>
            </a:r>
          </a:p>
          <a:p>
            <a:pPr marL="742950" lvl="1" indent="-285750">
              <a:spcBef>
                <a:spcPct val="20000"/>
              </a:spcBef>
              <a:buFont typeface="Tahoma" pitchFamily="34" charset="0"/>
              <a:buChar char="–"/>
              <a:defRPr/>
            </a:pPr>
            <a:r>
              <a:rPr lang="en-GB" sz="280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Relevant to the times - CLIL, critical thinking…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4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4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4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4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4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4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4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4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4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4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4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4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6" descr="Man with book Emotion_54_tnb R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295400"/>
            <a:ext cx="1138238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1986" name="Group 22"/>
          <p:cNvGrpSpPr>
            <a:grpSpLocks/>
          </p:cNvGrpSpPr>
          <p:nvPr/>
        </p:nvGrpSpPr>
        <p:grpSpPr bwMode="auto">
          <a:xfrm>
            <a:off x="2209800" y="1447800"/>
            <a:ext cx="5867400" cy="2819400"/>
            <a:chOff x="1563" y="1198"/>
            <a:chExt cx="2369" cy="1098"/>
          </a:xfrm>
        </p:grpSpPr>
        <p:pic>
          <p:nvPicPr>
            <p:cNvPr id="41996" name="Picture 19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599506">
              <a:off x="1563" y="1198"/>
              <a:ext cx="949" cy="109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41997" name="Picture 20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619067">
              <a:off x="2336" y="1207"/>
              <a:ext cx="887" cy="1064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41998" name="Picture 21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658423">
              <a:off x="3061" y="1207"/>
              <a:ext cx="871" cy="1064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</p:spPr>
        </p:pic>
      </p:grpSp>
      <p:pic>
        <p:nvPicPr>
          <p:cNvPr id="41987" name="Picture 25" descr="Rebecca mug shot crop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00338" y="4365625"/>
            <a:ext cx="736600" cy="8636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1988" name="Text Box 26"/>
          <p:cNvSpPr txBox="1">
            <a:spLocks noChangeArrowheads="1"/>
          </p:cNvSpPr>
          <p:nvPr/>
        </p:nvSpPr>
        <p:spPr bwMode="auto">
          <a:xfrm>
            <a:off x="827088" y="5300663"/>
            <a:ext cx="583247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900"/>
              <a:t>Ken Wilson        Mary Tomalin    Rebecca Robb Benne   Dr Joanne Collie    Maurice Forget   Anna Whitcher</a:t>
            </a:r>
          </a:p>
        </p:txBody>
      </p:sp>
      <p:pic>
        <p:nvPicPr>
          <p:cNvPr id="41989" name="Picture 27" descr="MF mug shot 114_1428 crop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16463" y="4365625"/>
            <a:ext cx="736600" cy="8636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990" name="Picture 28" descr="Ken portrait colour adjust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7088" y="4365625"/>
            <a:ext cx="719137" cy="877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991" name="Picture 29" descr="Mary portrait IMG_1177 crop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763713" y="4365625"/>
            <a:ext cx="677862" cy="86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992" name="Picture 30" descr="Joanne Collie pic crop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635375" y="4365625"/>
            <a:ext cx="817563" cy="86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993" name="Picture 31" descr="Anna mug shot"/>
          <p:cNvPicPr>
            <a:picLocks noChangeAspect="1" noChangeArrowheads="1"/>
          </p:cNvPicPr>
          <p:nvPr/>
        </p:nvPicPr>
        <p:blipFill>
          <a:blip r:embed="rId12"/>
          <a:srcRect l="35930" t="5225" r="29465" b="27615"/>
          <a:stretch>
            <a:fillRect/>
          </a:stretch>
        </p:blipFill>
        <p:spPr bwMode="auto">
          <a:xfrm>
            <a:off x="5651500" y="4365625"/>
            <a:ext cx="723900" cy="86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994" name="Picture 18" descr="Brookemead logo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477000" y="6019800"/>
            <a:ext cx="22161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0307" name="Rectangle 19"/>
          <p:cNvSpPr>
            <a:spLocks noChangeArrowheads="1"/>
          </p:cNvSpPr>
          <p:nvPr/>
        </p:nvSpPr>
        <p:spPr bwMode="auto">
          <a:xfrm>
            <a:off x="685800" y="533400"/>
            <a:ext cx="67913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The best types – authors…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3"/>
          <p:cNvSpPr>
            <a:spLocks noChangeArrowheads="1"/>
          </p:cNvSpPr>
          <p:nvPr/>
        </p:nvSpPr>
        <p:spPr bwMode="auto">
          <a:xfrm>
            <a:off x="1600200" y="4192588"/>
            <a:ext cx="6178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GB" altLang="zh-CN">
              <a:ea typeface="SimSun" pitchFamily="2" charset="-122"/>
            </a:endParaRPr>
          </a:p>
        </p:txBody>
      </p:sp>
      <p:sp>
        <p:nvSpPr>
          <p:cNvPr id="140307" name="Rectangle 19"/>
          <p:cNvSpPr>
            <a:spLocks noChangeArrowheads="1"/>
          </p:cNvSpPr>
          <p:nvPr/>
        </p:nvSpPr>
        <p:spPr bwMode="auto">
          <a:xfrm>
            <a:off x="685800" y="533400"/>
            <a:ext cx="43672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QSE best types…</a:t>
            </a: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533400" y="2286000"/>
            <a:ext cx="84582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GB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BIG QUESTIONS such as:</a:t>
            </a:r>
          </a:p>
          <a:p>
            <a:pPr>
              <a:buFontTx/>
              <a:buChar char="•"/>
              <a:defRPr/>
            </a:pPr>
            <a:r>
              <a:rPr lang="en-GB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3000">
                <a:effectLst>
                  <a:outerShdw blurRad="38100" dist="38100" dir="2700000" algn="tl">
                    <a:srgbClr val="000000"/>
                  </a:outerShdw>
                </a:effectLst>
              </a:rPr>
              <a:t>Is there life without social media? (A2)</a:t>
            </a:r>
          </a:p>
          <a:p>
            <a:pPr>
              <a:buFontTx/>
              <a:buChar char="•"/>
              <a:defRPr/>
            </a:pPr>
            <a:r>
              <a:rPr lang="en-GB" sz="3000">
                <a:effectLst>
                  <a:outerShdw blurRad="38100" dist="38100" dir="2700000" algn="tl">
                    <a:srgbClr val="000000"/>
                  </a:outerShdw>
                </a:effectLst>
              </a:rPr>
              <a:t> Who needs rules? (B1)</a:t>
            </a:r>
          </a:p>
          <a:p>
            <a:pPr>
              <a:buFontTx/>
              <a:buChar char="•"/>
              <a:defRPr/>
            </a:pPr>
            <a:r>
              <a:rPr lang="en-GB" sz="3000">
                <a:effectLst>
                  <a:outerShdw blurRad="38100" dist="38100" dir="2700000" algn="tl">
                    <a:srgbClr val="000000"/>
                  </a:outerShdw>
                </a:effectLst>
              </a:rPr>
              <a:t> Is security more important than privacy? (B2)</a:t>
            </a:r>
          </a:p>
          <a:p>
            <a:pPr>
              <a:buFontTx/>
              <a:buChar char="•"/>
              <a:defRPr/>
            </a:pPr>
            <a:r>
              <a:rPr lang="en-GB" sz="3000">
                <a:effectLst>
                  <a:outerShdw blurRad="38100" dist="38100" dir="2700000" algn="tl">
                    <a:srgbClr val="000000"/>
                  </a:outerShdw>
                </a:effectLst>
              </a:rPr>
              <a:t> Are we alone in space? (B2)</a:t>
            </a:r>
          </a:p>
          <a:p>
            <a:pPr>
              <a:buFontTx/>
              <a:buChar char="•"/>
              <a:defRPr/>
            </a:pPr>
            <a:r>
              <a:rPr lang="en-GB" sz="3000">
                <a:effectLst>
                  <a:outerShdw blurRad="38100" dist="38100" dir="2700000" algn="tl">
                    <a:srgbClr val="000000"/>
                  </a:outerShdw>
                </a:effectLst>
              </a:rPr>
              <a:t> Does economics really affect me? (C1)</a:t>
            </a:r>
          </a:p>
          <a:p>
            <a:pPr>
              <a:buFontTx/>
              <a:buChar char="•"/>
              <a:defRPr/>
            </a:pPr>
            <a:r>
              <a:rPr lang="en-GB" sz="3000">
                <a:effectLst>
                  <a:outerShdw blurRad="38100" dist="38100" dir="2700000" algn="tl">
                    <a:srgbClr val="000000"/>
                  </a:outerShdw>
                </a:effectLst>
              </a:rPr>
              <a:t> Are students learning the right things? (C1)</a:t>
            </a:r>
          </a:p>
          <a:p>
            <a:pPr>
              <a:defRPr/>
            </a:pPr>
            <a:endParaRPr lang="en-GB" sz="30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44036" name="Group 5"/>
          <p:cNvGrpSpPr>
            <a:grpSpLocks/>
          </p:cNvGrpSpPr>
          <p:nvPr/>
        </p:nvGrpSpPr>
        <p:grpSpPr bwMode="auto">
          <a:xfrm>
            <a:off x="5562600" y="457200"/>
            <a:ext cx="3117850" cy="1295400"/>
            <a:chOff x="3504" y="288"/>
            <a:chExt cx="1964" cy="816"/>
          </a:xfrm>
        </p:grpSpPr>
        <p:pic>
          <p:nvPicPr>
            <p:cNvPr id="44038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504" y="288"/>
              <a:ext cx="608" cy="816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44039" name="Picture 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176" y="288"/>
              <a:ext cx="611" cy="816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44040" name="Picture 7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846" y="288"/>
              <a:ext cx="622" cy="816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</p:spPr>
        </p:pic>
      </p:grpSp>
      <p:pic>
        <p:nvPicPr>
          <p:cNvPr id="44037" name="Picture 5" descr="Brookemead log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29400" y="6096000"/>
            <a:ext cx="22161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ChangeArrowheads="1"/>
          </p:cNvSpPr>
          <p:nvPr/>
        </p:nvSpPr>
        <p:spPr bwMode="auto">
          <a:xfrm>
            <a:off x="914400" y="2895600"/>
            <a:ext cx="822960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42900" indent="-342900">
              <a:lnSpc>
                <a:spcPct val="125000"/>
              </a:lnSpc>
              <a:buFontTx/>
              <a:buAutoNum type="arabicPeriod"/>
            </a:pPr>
            <a:r>
              <a:rPr lang="en-GB" altLang="zh-CN" sz="2400" b="1">
                <a:ea typeface="SimSun" pitchFamily="2" charset="-122"/>
              </a:rPr>
              <a:t>  Wide range of controversial topics for debate</a:t>
            </a:r>
          </a:p>
          <a:p>
            <a:pPr marL="342900" indent="-342900">
              <a:lnSpc>
                <a:spcPct val="125000"/>
              </a:lnSpc>
              <a:buFontTx/>
              <a:buAutoNum type="arabicPeriod"/>
            </a:pPr>
            <a:r>
              <a:rPr lang="en-GB" altLang="zh-CN" sz="2400" b="1">
                <a:ea typeface="SimSun" pitchFamily="2" charset="-122"/>
              </a:rPr>
              <a:t>  CEFR-based syllabus, 100+ hours per level</a:t>
            </a:r>
          </a:p>
          <a:p>
            <a:pPr marL="342900" indent="-342900">
              <a:lnSpc>
                <a:spcPct val="125000"/>
              </a:lnSpc>
              <a:buFontTx/>
              <a:buAutoNum type="arabicPeriod"/>
            </a:pPr>
            <a:r>
              <a:rPr lang="en-GB" altLang="zh-CN" sz="2400" b="1">
                <a:ea typeface="SimSun" pitchFamily="2" charset="-122"/>
              </a:rPr>
              <a:t>  Trinity College London GESE Grades 4 – 11</a:t>
            </a:r>
          </a:p>
          <a:p>
            <a:pPr marL="342900" indent="-342900">
              <a:lnSpc>
                <a:spcPct val="125000"/>
              </a:lnSpc>
              <a:buFontTx/>
              <a:buAutoNum type="arabicPeriod"/>
            </a:pPr>
            <a:r>
              <a:rPr lang="en-GB" altLang="zh-CN" sz="2400" b="1">
                <a:ea typeface="SimSun" pitchFamily="2" charset="-122"/>
              </a:rPr>
              <a:t>   Cambridge PET, FCE, CAE, IELTS</a:t>
            </a:r>
          </a:p>
          <a:p>
            <a:pPr marL="342900" indent="-342900">
              <a:lnSpc>
                <a:spcPct val="125000"/>
              </a:lnSpc>
              <a:buFontTx/>
              <a:buAutoNum type="arabicPeriod"/>
            </a:pPr>
            <a:r>
              <a:rPr lang="en-GB" altLang="zh-CN" sz="2400" b="1">
                <a:ea typeface="SimSun" pitchFamily="2" charset="-122"/>
              </a:rPr>
              <a:t>   The BIG Question starts every Unit</a:t>
            </a:r>
          </a:p>
        </p:txBody>
      </p:sp>
      <p:sp>
        <p:nvSpPr>
          <p:cNvPr id="142339" name="Rectangle 3"/>
          <p:cNvSpPr>
            <a:spLocks noChangeArrowheads="1"/>
          </p:cNvSpPr>
          <p:nvPr/>
        </p:nvSpPr>
        <p:spPr bwMode="auto">
          <a:xfrm>
            <a:off x="457200" y="381000"/>
            <a:ext cx="50863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QSE ingredients 1-5</a:t>
            </a:r>
          </a:p>
        </p:txBody>
      </p:sp>
      <p:pic>
        <p:nvPicPr>
          <p:cNvPr id="46083" name="Picture 5" descr="Brookemead 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000" y="6096000"/>
            <a:ext cx="22161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6084" name="Group 6"/>
          <p:cNvGrpSpPr>
            <a:grpSpLocks/>
          </p:cNvGrpSpPr>
          <p:nvPr/>
        </p:nvGrpSpPr>
        <p:grpSpPr bwMode="auto">
          <a:xfrm>
            <a:off x="5562600" y="457200"/>
            <a:ext cx="3117850" cy="1295400"/>
            <a:chOff x="3504" y="288"/>
            <a:chExt cx="1964" cy="816"/>
          </a:xfrm>
        </p:grpSpPr>
        <p:pic>
          <p:nvPicPr>
            <p:cNvPr id="46085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504" y="288"/>
              <a:ext cx="608" cy="816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46086" name="Picture 6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176" y="288"/>
              <a:ext cx="611" cy="816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46087" name="Picture 7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846" y="288"/>
              <a:ext cx="622" cy="816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2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2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2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2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2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2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2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2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2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2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ChangeArrowheads="1"/>
          </p:cNvSpPr>
          <p:nvPr/>
        </p:nvSpPr>
        <p:spPr bwMode="auto">
          <a:xfrm>
            <a:off x="685800" y="3276600"/>
            <a:ext cx="845820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42900" indent="-342900">
              <a:lnSpc>
                <a:spcPct val="125000"/>
              </a:lnSpc>
              <a:buFontTx/>
              <a:buAutoNum type="arabicPeriod" startAt="6"/>
            </a:pPr>
            <a:r>
              <a:rPr lang="en-GB" altLang="zh-CN" sz="2400" b="1">
                <a:ea typeface="SimSun" pitchFamily="2" charset="-122"/>
              </a:rPr>
              <a:t> Simple 10-step structure to very Unit</a:t>
            </a:r>
          </a:p>
          <a:p>
            <a:pPr marL="342900" indent="-342900">
              <a:lnSpc>
                <a:spcPct val="125000"/>
              </a:lnSpc>
              <a:buFontTx/>
              <a:buAutoNum type="arabicPeriod" startAt="6"/>
            </a:pPr>
            <a:r>
              <a:rPr lang="en-GB" altLang="zh-CN" sz="2400" b="1">
                <a:ea typeface="SimSun" pitchFamily="2" charset="-122"/>
              </a:rPr>
              <a:t> CLIL section in every Unit </a:t>
            </a:r>
          </a:p>
          <a:p>
            <a:pPr marL="342900" indent="-342900">
              <a:lnSpc>
                <a:spcPct val="125000"/>
              </a:lnSpc>
              <a:buFontTx/>
              <a:buAutoNum type="arabicPeriod" startAt="6"/>
            </a:pPr>
            <a:r>
              <a:rPr lang="en-GB" altLang="zh-CN" sz="2400" b="1">
                <a:ea typeface="SimSun" pitchFamily="2" charset="-122"/>
              </a:rPr>
              <a:t> Extended reading – literature, reportage, fantasy</a:t>
            </a:r>
          </a:p>
          <a:p>
            <a:pPr marL="342900" indent="-342900">
              <a:lnSpc>
                <a:spcPct val="125000"/>
              </a:lnSpc>
              <a:buFontTx/>
              <a:buAutoNum type="arabicPeriod" startAt="6"/>
            </a:pPr>
            <a:r>
              <a:rPr lang="en-GB" altLang="zh-CN" sz="2400" b="1">
                <a:ea typeface="SimSun" pitchFamily="2" charset="-122"/>
              </a:rPr>
              <a:t> Workbook with  grammar, pronunciation, CLIL </a:t>
            </a:r>
          </a:p>
          <a:p>
            <a:pPr marL="342900" indent="-342900">
              <a:lnSpc>
                <a:spcPct val="125000"/>
              </a:lnSpc>
              <a:buFontTx/>
              <a:buAutoNum type="arabicPeriod" startAt="6"/>
            </a:pPr>
            <a:r>
              <a:rPr lang="en-GB" altLang="zh-CN" sz="2400" b="1">
                <a:ea typeface="SimSun" pitchFamily="2" charset="-122"/>
              </a:rPr>
              <a:t> Extra activities online</a:t>
            </a:r>
          </a:p>
        </p:txBody>
      </p:sp>
      <p:sp>
        <p:nvSpPr>
          <p:cNvPr id="142339" name="Rectangle 3"/>
          <p:cNvSpPr>
            <a:spLocks noChangeArrowheads="1"/>
          </p:cNvSpPr>
          <p:nvPr/>
        </p:nvSpPr>
        <p:spPr bwMode="auto">
          <a:xfrm>
            <a:off x="304800" y="457200"/>
            <a:ext cx="53911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QSE ingredients 6-10</a:t>
            </a:r>
          </a:p>
        </p:txBody>
      </p:sp>
      <p:pic>
        <p:nvPicPr>
          <p:cNvPr id="48131" name="Picture 5" descr="Brookemead 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000" y="6096000"/>
            <a:ext cx="22161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8132" name="Group 6"/>
          <p:cNvGrpSpPr>
            <a:grpSpLocks/>
          </p:cNvGrpSpPr>
          <p:nvPr/>
        </p:nvGrpSpPr>
        <p:grpSpPr bwMode="auto">
          <a:xfrm>
            <a:off x="5638800" y="457200"/>
            <a:ext cx="3117850" cy="1295400"/>
            <a:chOff x="3504" y="288"/>
            <a:chExt cx="1964" cy="816"/>
          </a:xfrm>
        </p:grpSpPr>
        <p:pic>
          <p:nvPicPr>
            <p:cNvPr id="48133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504" y="288"/>
              <a:ext cx="608" cy="816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48134" name="Picture 6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176" y="288"/>
              <a:ext cx="611" cy="816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48135" name="Picture 7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846" y="288"/>
              <a:ext cx="622" cy="816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2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2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2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2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2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2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2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2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2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2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ChangeArrowheads="1"/>
          </p:cNvSpPr>
          <p:nvPr/>
        </p:nvSpPr>
        <p:spPr bwMode="auto">
          <a:xfrm>
            <a:off x="914400" y="2895600"/>
            <a:ext cx="8229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42900" indent="-342900">
              <a:lnSpc>
                <a:spcPct val="125000"/>
              </a:lnSpc>
              <a:buFontTx/>
              <a:buAutoNum type="arabicPeriod" startAt="11"/>
            </a:pPr>
            <a:r>
              <a:rPr lang="en-GB" altLang="zh-CN" sz="2400" b="1">
                <a:ea typeface="SimSun" pitchFamily="2" charset="-122"/>
              </a:rPr>
              <a:t>  Frequent revision for exams (PET, FCE, CAE) </a:t>
            </a:r>
          </a:p>
          <a:p>
            <a:pPr marL="342900" indent="-342900">
              <a:lnSpc>
                <a:spcPct val="125000"/>
              </a:lnSpc>
              <a:buFontTx/>
              <a:buAutoNum type="arabicPeriod" startAt="11"/>
            </a:pPr>
            <a:r>
              <a:rPr lang="en-GB" altLang="zh-CN" sz="2400" b="1">
                <a:ea typeface="SimSun" pitchFamily="2" charset="-122"/>
              </a:rPr>
              <a:t>  Language Banks on fold-out cover flaps</a:t>
            </a:r>
          </a:p>
          <a:p>
            <a:pPr marL="342900" indent="-342900">
              <a:lnSpc>
                <a:spcPct val="125000"/>
              </a:lnSpc>
              <a:buFontTx/>
              <a:buAutoNum type="arabicPeriod" startAt="11"/>
            </a:pPr>
            <a:r>
              <a:rPr lang="en-GB" altLang="zh-CN" sz="2400" b="1">
                <a:ea typeface="SimSun" pitchFamily="2" charset="-122"/>
              </a:rPr>
              <a:t>  Teacher’s Guide: easy to use, downloadable</a:t>
            </a:r>
          </a:p>
          <a:p>
            <a:pPr marL="342900" indent="-342900">
              <a:lnSpc>
                <a:spcPct val="125000"/>
              </a:lnSpc>
              <a:buFontTx/>
              <a:buAutoNum type="arabicPeriod" startAt="11"/>
            </a:pPr>
            <a:r>
              <a:rPr lang="en-GB" altLang="zh-CN" sz="2400" b="1">
                <a:ea typeface="SimSun" pitchFamily="2" charset="-122"/>
              </a:rPr>
              <a:t>   Authentic video at C1 level (BBC, US networks)</a:t>
            </a:r>
          </a:p>
          <a:p>
            <a:pPr marL="342900" indent="-342900">
              <a:lnSpc>
                <a:spcPct val="125000"/>
              </a:lnSpc>
              <a:buFontTx/>
              <a:buAutoNum type="arabicPeriod" startAt="11"/>
            </a:pPr>
            <a:r>
              <a:rPr lang="en-GB" altLang="zh-CN" sz="2400" b="1">
                <a:ea typeface="SimSun" pitchFamily="2" charset="-122"/>
              </a:rPr>
              <a:t>  Split Editions, SB+WB, Parts A &amp; B (B1, B2)</a:t>
            </a:r>
          </a:p>
          <a:p>
            <a:pPr marL="342900" indent="-342900">
              <a:buFontTx/>
              <a:buChar char="•"/>
            </a:pPr>
            <a:endParaRPr lang="en-GB" altLang="zh-CN" sz="2400" b="1">
              <a:ea typeface="SimSun" pitchFamily="2" charset="-122"/>
            </a:endParaRPr>
          </a:p>
        </p:txBody>
      </p:sp>
      <p:sp>
        <p:nvSpPr>
          <p:cNvPr id="142339" name="Rectangle 3"/>
          <p:cNvSpPr>
            <a:spLocks noChangeArrowheads="1"/>
          </p:cNvSpPr>
          <p:nvPr/>
        </p:nvSpPr>
        <p:spPr bwMode="auto">
          <a:xfrm>
            <a:off x="304800" y="533400"/>
            <a:ext cx="56959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QSE ingredients 11-15</a:t>
            </a:r>
          </a:p>
        </p:txBody>
      </p:sp>
      <p:pic>
        <p:nvPicPr>
          <p:cNvPr id="50179" name="Picture 5" descr="Brookemead 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9400" y="6096000"/>
            <a:ext cx="22161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2600" y="1371600"/>
            <a:ext cx="965200" cy="12954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0181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29400" y="1371600"/>
            <a:ext cx="969963" cy="12954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0182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93025" y="1371600"/>
            <a:ext cx="987425" cy="12954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2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2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2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2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2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2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2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2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2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2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 smtClean="0"/>
              <a:t>Map of the book</a:t>
            </a:r>
            <a:r>
              <a:rPr lang="en-US" smtClean="0"/>
              <a:t>:</a:t>
            </a:r>
            <a:r>
              <a:rPr lang="en-GB" sz="3600" i="1" smtClean="0">
                <a:solidFill>
                  <a:srgbClr val="FF0066"/>
                </a:solidFill>
                <a:latin typeface="Impact" pitchFamily="34" charset="0"/>
              </a:rPr>
              <a:t>QSE </a:t>
            </a:r>
            <a:r>
              <a:rPr lang="en-GB" sz="3600" i="1" smtClean="0">
                <a:solidFill>
                  <a:srgbClr val="FF33CC"/>
                </a:solidFill>
                <a:latin typeface="Impact" pitchFamily="34" charset="0"/>
              </a:rPr>
              <a:t> </a:t>
            </a:r>
            <a:r>
              <a:rPr lang="en-GB" sz="3200" i="1" smtClean="0">
                <a:solidFill>
                  <a:srgbClr val="5FC53B"/>
                </a:solidFill>
                <a:latin typeface="Impact" pitchFamily="34" charset="0"/>
              </a:rPr>
              <a:t>Pre-Intermediate A2-B1</a:t>
            </a:r>
            <a:endParaRPr lang="en-US" sz="3200" smtClean="0">
              <a:solidFill>
                <a:srgbClr val="5FC53B"/>
              </a:solidFill>
            </a:endParaRP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619250"/>
            <a:ext cx="8610600" cy="484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5" descr="Brookemead 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29400" y="6096000"/>
            <a:ext cx="22161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7" name="Line 7"/>
          <p:cNvSpPr>
            <a:spLocks noChangeShapeType="1"/>
          </p:cNvSpPr>
          <p:nvPr/>
        </p:nvSpPr>
        <p:spPr bwMode="auto">
          <a:xfrm>
            <a:off x="1600200" y="2362200"/>
            <a:ext cx="0" cy="838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oval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6088" name="Line 8"/>
          <p:cNvSpPr>
            <a:spLocks noChangeShapeType="1"/>
          </p:cNvSpPr>
          <p:nvPr/>
        </p:nvSpPr>
        <p:spPr bwMode="auto">
          <a:xfrm>
            <a:off x="2971800" y="2362200"/>
            <a:ext cx="0" cy="838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oval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6089" name="Line 9"/>
          <p:cNvSpPr>
            <a:spLocks noChangeShapeType="1"/>
          </p:cNvSpPr>
          <p:nvPr/>
        </p:nvSpPr>
        <p:spPr bwMode="auto">
          <a:xfrm>
            <a:off x="4343400" y="2362200"/>
            <a:ext cx="0" cy="838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oval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6090" name="Line 10"/>
          <p:cNvSpPr>
            <a:spLocks noChangeShapeType="1"/>
          </p:cNvSpPr>
          <p:nvPr/>
        </p:nvSpPr>
        <p:spPr bwMode="auto">
          <a:xfrm>
            <a:off x="6324600" y="2362200"/>
            <a:ext cx="0" cy="838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oval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6091" name="Line 11"/>
          <p:cNvSpPr>
            <a:spLocks noChangeShapeType="1"/>
          </p:cNvSpPr>
          <p:nvPr/>
        </p:nvSpPr>
        <p:spPr bwMode="auto">
          <a:xfrm>
            <a:off x="7924800" y="2362200"/>
            <a:ext cx="0" cy="838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oval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5223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1371600"/>
            <a:ext cx="965200" cy="12954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6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6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6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6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6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7" grpId="0" animBg="1"/>
      <p:bldP spid="46088" grpId="0" animBg="1"/>
      <p:bldP spid="46089" grpId="0" animBg="1"/>
      <p:bldP spid="46090" grpId="0" animBg="1"/>
      <p:bldP spid="4609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581150"/>
            <a:ext cx="8686800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 smtClean="0"/>
              <a:t>Map of the book 2</a:t>
            </a:r>
            <a:r>
              <a:rPr lang="en-US" smtClean="0"/>
              <a:t>:</a:t>
            </a:r>
            <a:r>
              <a:rPr lang="en-GB" sz="3000" i="1" smtClean="0">
                <a:solidFill>
                  <a:srgbClr val="FF0066"/>
                </a:solidFill>
                <a:latin typeface="Impact" pitchFamily="34" charset="0"/>
              </a:rPr>
              <a:t>QSE </a:t>
            </a:r>
            <a:r>
              <a:rPr lang="en-GB" sz="3000" i="1" smtClean="0">
                <a:solidFill>
                  <a:srgbClr val="FF33CC"/>
                </a:solidFill>
                <a:latin typeface="Impact" pitchFamily="34" charset="0"/>
              </a:rPr>
              <a:t> </a:t>
            </a:r>
            <a:r>
              <a:rPr lang="en-GB" sz="3000" i="1" smtClean="0">
                <a:solidFill>
                  <a:srgbClr val="5FC53B"/>
                </a:solidFill>
                <a:latin typeface="Impact" pitchFamily="34" charset="0"/>
              </a:rPr>
              <a:t>Pre-Intermediate A2-B1</a:t>
            </a:r>
            <a:endParaRPr lang="en-US" sz="3000" smtClean="0">
              <a:solidFill>
                <a:srgbClr val="5FC53B"/>
              </a:solidFill>
            </a:endParaRPr>
          </a:p>
        </p:txBody>
      </p:sp>
      <p:pic>
        <p:nvPicPr>
          <p:cNvPr id="54275" name="Picture 5" descr="Brookemead 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29400" y="6096000"/>
            <a:ext cx="22161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981" name="Line 5"/>
          <p:cNvSpPr>
            <a:spLocks noChangeShapeType="1"/>
          </p:cNvSpPr>
          <p:nvPr/>
        </p:nvSpPr>
        <p:spPr bwMode="auto">
          <a:xfrm>
            <a:off x="1752600" y="2362200"/>
            <a:ext cx="0" cy="838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oval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6982" name="Line 6"/>
          <p:cNvSpPr>
            <a:spLocks noChangeShapeType="1"/>
          </p:cNvSpPr>
          <p:nvPr/>
        </p:nvSpPr>
        <p:spPr bwMode="auto">
          <a:xfrm>
            <a:off x="2971800" y="2362200"/>
            <a:ext cx="0" cy="838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oval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6983" name="Line 7"/>
          <p:cNvSpPr>
            <a:spLocks noChangeShapeType="1"/>
          </p:cNvSpPr>
          <p:nvPr/>
        </p:nvSpPr>
        <p:spPr bwMode="auto">
          <a:xfrm>
            <a:off x="3886200" y="2362200"/>
            <a:ext cx="0" cy="838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oval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6984" name="Line 8"/>
          <p:cNvSpPr>
            <a:spLocks noChangeShapeType="1"/>
          </p:cNvSpPr>
          <p:nvPr/>
        </p:nvSpPr>
        <p:spPr bwMode="auto">
          <a:xfrm>
            <a:off x="6172200" y="2362200"/>
            <a:ext cx="0" cy="838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oval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6985" name="Line 9"/>
          <p:cNvSpPr>
            <a:spLocks noChangeShapeType="1"/>
          </p:cNvSpPr>
          <p:nvPr/>
        </p:nvSpPr>
        <p:spPr bwMode="auto">
          <a:xfrm>
            <a:off x="7162800" y="2362200"/>
            <a:ext cx="0" cy="838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oval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5428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1371600"/>
            <a:ext cx="965200" cy="12954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69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69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69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69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69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69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69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69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69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6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81" grpId="0" animBg="1"/>
      <p:bldP spid="126982" grpId="0" animBg="1"/>
      <p:bldP spid="126983" grpId="0" animBg="1"/>
      <p:bldP spid="126984" grpId="0" animBg="1"/>
      <p:bldP spid="12698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600" smtClean="0"/>
              <a:t>What is a ‘general education’ in EFL?</a:t>
            </a:r>
          </a:p>
        </p:txBody>
      </p:sp>
      <p:sp>
        <p:nvSpPr>
          <p:cNvPr id="20482" name="Content Placeholder 2"/>
          <p:cNvSpPr>
            <a:spLocks noGrp="1"/>
          </p:cNvSpPr>
          <p:nvPr>
            <p:ph idx="4294967295"/>
          </p:nvPr>
        </p:nvSpPr>
        <p:spPr>
          <a:xfrm>
            <a:off x="381000" y="1371600"/>
            <a:ext cx="8382000" cy="4648200"/>
          </a:xfrm>
        </p:spPr>
        <p:txBody>
          <a:bodyPr/>
          <a:lstStyle/>
          <a:p>
            <a:pPr eaLnBrk="1" hangingPunct="1">
              <a:spcBef>
                <a:spcPct val="0"/>
              </a:spcBef>
              <a:buSzTx/>
              <a:defRPr/>
            </a:pPr>
            <a:r>
              <a:rPr lang="en-US" sz="2400" smtClean="0">
                <a:effectLst/>
              </a:rPr>
              <a:t>Critical thinking, 21</a:t>
            </a:r>
            <a:r>
              <a:rPr lang="en-US" sz="2400" baseline="30000" smtClean="0">
                <a:effectLst/>
              </a:rPr>
              <a:t>st</a:t>
            </a:r>
            <a:r>
              <a:rPr lang="en-US" sz="2400" smtClean="0">
                <a:effectLst/>
              </a:rPr>
              <a:t> Century skills, articulacy, creativity</a:t>
            </a:r>
          </a:p>
          <a:p>
            <a:pPr eaLnBrk="1" hangingPunct="1">
              <a:spcBef>
                <a:spcPct val="0"/>
              </a:spcBef>
              <a:buSzTx/>
              <a:defRPr/>
            </a:pPr>
            <a:r>
              <a:rPr lang="en-US" sz="2400" smtClean="0">
                <a:effectLst/>
              </a:rPr>
              <a:t>Knowledge of the globalised world and how it works</a:t>
            </a:r>
          </a:p>
          <a:p>
            <a:pPr eaLnBrk="1" hangingPunct="1">
              <a:spcBef>
                <a:spcPct val="0"/>
              </a:spcBef>
              <a:buSzTx/>
              <a:defRPr/>
            </a:pPr>
            <a:r>
              <a:rPr lang="en-US" sz="2400" smtClean="0">
                <a:effectLst/>
              </a:rPr>
              <a:t>Attitudes and values – at its best what Europe stands for</a:t>
            </a:r>
          </a:p>
          <a:p>
            <a:pPr eaLnBrk="1" hangingPunct="1">
              <a:spcBef>
                <a:spcPct val="0"/>
              </a:spcBef>
              <a:buSzTx/>
              <a:defRPr/>
            </a:pPr>
            <a:r>
              <a:rPr lang="en-US" sz="2400" smtClean="0">
                <a:effectLst/>
              </a:rPr>
              <a:t>Things that mainstream education does not have time for:</a:t>
            </a:r>
          </a:p>
          <a:p>
            <a:pPr lvl="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sz="2400" smtClean="0">
                <a:effectLst/>
              </a:rPr>
              <a:t>How to deal with modern media</a:t>
            </a:r>
          </a:p>
          <a:p>
            <a:pPr lvl="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sz="2400" smtClean="0">
                <a:effectLst/>
              </a:rPr>
              <a:t>Philosophy for life </a:t>
            </a:r>
          </a:p>
          <a:p>
            <a:pPr lvl="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sz="2400" smtClean="0">
                <a:effectLst/>
              </a:rPr>
              <a:t>Understanding other cultures, tolerance, dealing with –isms (nationalism, extremism, liberalism)</a:t>
            </a:r>
          </a:p>
          <a:p>
            <a:pPr lvl="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sz="2400" smtClean="0">
                <a:effectLst/>
              </a:rPr>
              <a:t>Skills in discussion, listening to arguments and replying to them logically</a:t>
            </a:r>
          </a:p>
          <a:p>
            <a:pPr lvl="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sz="2400" smtClean="0">
                <a:effectLst/>
              </a:rPr>
              <a:t>Research and enquiry and using the results creatively</a:t>
            </a:r>
          </a:p>
          <a:p>
            <a:pPr lvl="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sz="2400" smtClean="0">
                <a:effectLst/>
              </a:rPr>
              <a:t>Arts, literature, film, drama, music, sport and issues connected with them</a:t>
            </a:r>
            <a:endParaRPr lang="en-US" sz="2400" smtClean="0"/>
          </a:p>
        </p:txBody>
      </p:sp>
      <p:pic>
        <p:nvPicPr>
          <p:cNvPr id="19459" name="Picture 5" descr="Brookemead 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000" y="6096000"/>
            <a:ext cx="22161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4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4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4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4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4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4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4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4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4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4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48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48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48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48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524000"/>
            <a:ext cx="8610600" cy="454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 smtClean="0"/>
              <a:t>Map of the TG</a:t>
            </a:r>
            <a:r>
              <a:rPr lang="en-US" smtClean="0"/>
              <a:t>:</a:t>
            </a:r>
            <a:r>
              <a:rPr lang="en-GB" sz="3000" i="1" smtClean="0">
                <a:solidFill>
                  <a:srgbClr val="FF0066"/>
                </a:solidFill>
                <a:latin typeface="Impact" pitchFamily="34" charset="0"/>
              </a:rPr>
              <a:t>QSE </a:t>
            </a:r>
            <a:r>
              <a:rPr lang="en-GB" sz="3000" i="1" smtClean="0">
                <a:solidFill>
                  <a:srgbClr val="FF33CC"/>
                </a:solidFill>
                <a:latin typeface="Impact" pitchFamily="34" charset="0"/>
              </a:rPr>
              <a:t> </a:t>
            </a:r>
            <a:r>
              <a:rPr lang="en-GB" sz="3000" i="1" smtClean="0">
                <a:solidFill>
                  <a:srgbClr val="C751DB"/>
                </a:solidFill>
                <a:latin typeface="Impact" pitchFamily="34" charset="0"/>
              </a:rPr>
              <a:t>Intermediate B1-B2</a:t>
            </a:r>
            <a:endParaRPr lang="en-US" sz="3000" smtClean="0">
              <a:solidFill>
                <a:srgbClr val="C751DB"/>
              </a:solidFill>
            </a:endParaRPr>
          </a:p>
        </p:txBody>
      </p:sp>
      <p:pic>
        <p:nvPicPr>
          <p:cNvPr id="56323" name="Picture 5" descr="Brookemead 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29400" y="6096000"/>
            <a:ext cx="22161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29" name="Line 5"/>
          <p:cNvSpPr>
            <a:spLocks noChangeShapeType="1"/>
          </p:cNvSpPr>
          <p:nvPr/>
        </p:nvSpPr>
        <p:spPr bwMode="auto">
          <a:xfrm>
            <a:off x="1371600" y="1447800"/>
            <a:ext cx="381000" cy="609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oval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9030" name="Line 6"/>
          <p:cNvSpPr>
            <a:spLocks noChangeShapeType="1"/>
          </p:cNvSpPr>
          <p:nvPr/>
        </p:nvSpPr>
        <p:spPr bwMode="auto">
          <a:xfrm>
            <a:off x="3276600" y="2514600"/>
            <a:ext cx="0" cy="838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oval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9031" name="Line 7"/>
          <p:cNvSpPr>
            <a:spLocks noChangeShapeType="1"/>
          </p:cNvSpPr>
          <p:nvPr/>
        </p:nvSpPr>
        <p:spPr bwMode="auto">
          <a:xfrm>
            <a:off x="7696200" y="2438400"/>
            <a:ext cx="0" cy="838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oval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29035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3048000"/>
            <a:ext cx="4876800" cy="353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9037" name="Group 13"/>
          <p:cNvGrpSpPr>
            <a:grpSpLocks/>
          </p:cNvGrpSpPr>
          <p:nvPr/>
        </p:nvGrpSpPr>
        <p:grpSpPr bwMode="auto">
          <a:xfrm>
            <a:off x="381000" y="3810000"/>
            <a:ext cx="1981200" cy="1219200"/>
            <a:chOff x="240" y="2400"/>
            <a:chExt cx="1248" cy="768"/>
          </a:xfrm>
        </p:grpSpPr>
        <p:sp>
          <p:nvSpPr>
            <p:cNvPr id="56330" name="Line 8"/>
            <p:cNvSpPr>
              <a:spLocks noChangeShapeType="1"/>
            </p:cNvSpPr>
            <p:nvPr/>
          </p:nvSpPr>
          <p:spPr bwMode="auto">
            <a:xfrm>
              <a:off x="672" y="2832"/>
              <a:ext cx="0" cy="33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oval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31" name="Rectangle 12"/>
            <p:cNvSpPr>
              <a:spLocks noChangeArrowheads="1"/>
            </p:cNvSpPr>
            <p:nvPr/>
          </p:nvSpPr>
          <p:spPr bwMode="auto">
            <a:xfrm>
              <a:off x="240" y="2400"/>
              <a:ext cx="1248" cy="43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GB" sz="1600" b="1"/>
                <a:t>FREE Downloads from website</a:t>
              </a:r>
            </a:p>
          </p:txBody>
        </p:sp>
      </p:grpSp>
      <p:pic>
        <p:nvPicPr>
          <p:cNvPr id="56329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72400" y="533400"/>
            <a:ext cx="969963" cy="12954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9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9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9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9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9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9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9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9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29" grpId="0" animBg="1"/>
      <p:bldP spid="129030" grpId="0" animBg="1"/>
      <p:bldP spid="12903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3"/>
          <p:cNvSpPr>
            <a:spLocks noChangeArrowheads="1"/>
          </p:cNvSpPr>
          <p:nvPr/>
        </p:nvSpPr>
        <p:spPr bwMode="auto">
          <a:xfrm>
            <a:off x="457200" y="1557338"/>
            <a:ext cx="8229600" cy="456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Wingdings" pitchFamily="2" charset="2"/>
              <a:buChar char="Ø"/>
              <a:defRPr/>
            </a:pPr>
            <a:endParaRPr lang="en-US" sz="2800" b="1" i="1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58370" name="Text Box 5"/>
          <p:cNvSpPr txBox="1">
            <a:spLocks noChangeArrowheads="1"/>
          </p:cNvSpPr>
          <p:nvPr/>
        </p:nvSpPr>
        <p:spPr bwMode="auto">
          <a:xfrm>
            <a:off x="1331913" y="1243013"/>
            <a:ext cx="72009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latin typeface="Calibri" pitchFamily="34" charset="0"/>
              </a:rPr>
              <a:t>Grammar and Usage – </a:t>
            </a:r>
            <a:r>
              <a:rPr lang="en-GB" b="1">
                <a:latin typeface="Calibri" pitchFamily="34" charset="0"/>
              </a:rPr>
              <a:t>Workbook </a:t>
            </a:r>
            <a:r>
              <a:rPr lang="en-GB">
                <a:latin typeface="Calibri" pitchFamily="34" charset="0"/>
              </a:rPr>
              <a:t>pages for each Unit with explanation and practice, vocabulary and pronunciation (with audio) plus Progress Checks</a:t>
            </a:r>
          </a:p>
        </p:txBody>
      </p:sp>
      <p:pic>
        <p:nvPicPr>
          <p:cNvPr id="58371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2420938"/>
            <a:ext cx="2647950" cy="370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2" name="Line 9"/>
          <p:cNvSpPr>
            <a:spLocks noChangeShapeType="1"/>
          </p:cNvSpPr>
          <p:nvPr/>
        </p:nvSpPr>
        <p:spPr bwMode="auto">
          <a:xfrm flipH="1">
            <a:off x="1763713" y="1905000"/>
            <a:ext cx="522287" cy="87630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58373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87675" y="2420938"/>
            <a:ext cx="2832100" cy="367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4" name="Line 10"/>
          <p:cNvSpPr>
            <a:spLocks noChangeShapeType="1"/>
          </p:cNvSpPr>
          <p:nvPr/>
        </p:nvSpPr>
        <p:spPr bwMode="auto">
          <a:xfrm flipH="1">
            <a:off x="3851275" y="1905000"/>
            <a:ext cx="688975" cy="803275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58375" name="Picture 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48350" y="2420938"/>
            <a:ext cx="2776538" cy="367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6" name="Line 14"/>
          <p:cNvSpPr>
            <a:spLocks noChangeShapeType="1"/>
          </p:cNvSpPr>
          <p:nvPr/>
        </p:nvSpPr>
        <p:spPr bwMode="auto">
          <a:xfrm flipH="1">
            <a:off x="7524750" y="1905000"/>
            <a:ext cx="71438" cy="94615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8377" name="Line 16"/>
          <p:cNvSpPr>
            <a:spLocks noChangeShapeType="1"/>
          </p:cNvSpPr>
          <p:nvPr/>
        </p:nvSpPr>
        <p:spPr bwMode="auto">
          <a:xfrm flipH="1">
            <a:off x="4932363" y="1905000"/>
            <a:ext cx="1152525" cy="1811338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/>
          </p:cNvSpPr>
          <p:nvPr/>
        </p:nvSpPr>
        <p:spPr bwMode="auto">
          <a:xfrm>
            <a:off x="457200" y="292100"/>
            <a:ext cx="82296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3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Extra worksheets: </a:t>
            </a:r>
            <a:r>
              <a:rPr lang="en-GB" sz="3000" i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QSE </a:t>
            </a:r>
            <a:r>
              <a:rPr lang="en-GB" sz="3000" i="1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 </a:t>
            </a:r>
            <a:r>
              <a:rPr lang="en-GB" sz="3000" i="1">
                <a:solidFill>
                  <a:srgbClr val="5FC53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Pre-Intermediate A2-B1</a:t>
            </a:r>
            <a:endParaRPr lang="en-US" sz="3000">
              <a:solidFill>
                <a:srgbClr val="5FC53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pic>
        <p:nvPicPr>
          <p:cNvPr id="5837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0" y="1219200"/>
            <a:ext cx="965200" cy="12954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8380" name="Picture 5" descr="Brookemead logo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29400" y="6096000"/>
            <a:ext cx="22161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Rectangle 3"/>
          <p:cNvSpPr>
            <a:spLocks noChangeArrowheads="1"/>
          </p:cNvSpPr>
          <p:nvPr/>
        </p:nvSpPr>
        <p:spPr bwMode="auto">
          <a:xfrm>
            <a:off x="457200" y="1557338"/>
            <a:ext cx="8229600" cy="456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Wingdings" pitchFamily="2" charset="2"/>
              <a:buChar char="Ø"/>
              <a:defRPr/>
            </a:pPr>
            <a:endParaRPr lang="en-US" sz="2800" b="1" i="1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60418" name="Text Box 5"/>
          <p:cNvSpPr txBox="1">
            <a:spLocks noChangeArrowheads="1"/>
          </p:cNvSpPr>
          <p:nvPr/>
        </p:nvSpPr>
        <p:spPr bwMode="auto">
          <a:xfrm>
            <a:off x="1371600" y="1371600"/>
            <a:ext cx="72009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/>
              <a:t>Exam practice and Tests – photocopiable pages for each Unit in the </a:t>
            </a:r>
            <a:r>
              <a:rPr lang="en-GB" b="1"/>
              <a:t>Teacher’s Guide</a:t>
            </a:r>
          </a:p>
        </p:txBody>
      </p:sp>
      <p:pic>
        <p:nvPicPr>
          <p:cNvPr id="60419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514600"/>
            <a:ext cx="2814638" cy="374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1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6600" y="2286000"/>
            <a:ext cx="2778125" cy="372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1" name="Line 8"/>
          <p:cNvSpPr>
            <a:spLocks noChangeShapeType="1"/>
          </p:cNvSpPr>
          <p:nvPr/>
        </p:nvSpPr>
        <p:spPr bwMode="auto">
          <a:xfrm>
            <a:off x="2286000" y="1828800"/>
            <a:ext cx="479425" cy="1008063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0422" name="Line 10"/>
          <p:cNvSpPr>
            <a:spLocks noChangeShapeType="1"/>
          </p:cNvSpPr>
          <p:nvPr/>
        </p:nvSpPr>
        <p:spPr bwMode="auto">
          <a:xfrm>
            <a:off x="4648200" y="1828800"/>
            <a:ext cx="1295400" cy="45720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60423" name="Picture 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19800" y="2057400"/>
            <a:ext cx="2762250" cy="367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/>
          </p:cNvSpPr>
          <p:nvPr/>
        </p:nvSpPr>
        <p:spPr bwMode="auto">
          <a:xfrm>
            <a:off x="685800" y="457200"/>
            <a:ext cx="82296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3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Extra worksheets: </a:t>
            </a:r>
            <a:r>
              <a:rPr lang="en-GB" sz="3000" i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QSE </a:t>
            </a:r>
            <a:r>
              <a:rPr lang="en-GB" sz="3000" i="1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 </a:t>
            </a:r>
            <a:r>
              <a:rPr lang="en-GB" sz="3000" i="1">
                <a:solidFill>
                  <a:srgbClr val="5FC53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Pre-Intermediate A2-B1</a:t>
            </a:r>
            <a:endParaRPr lang="en-US" sz="3000">
              <a:solidFill>
                <a:srgbClr val="5FC53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pic>
        <p:nvPicPr>
          <p:cNvPr id="60425" name="Picture 5" descr="Brookemead log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29400" y="6096000"/>
            <a:ext cx="22161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6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4800" y="1219200"/>
            <a:ext cx="965200" cy="12954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381000"/>
            <a:ext cx="7391400" cy="623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6" name="Picture 5" descr="Brookemead 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29400" y="6096000"/>
            <a:ext cx="22161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077" name="Line 5"/>
          <p:cNvSpPr>
            <a:spLocks noChangeShapeType="1"/>
          </p:cNvSpPr>
          <p:nvPr/>
        </p:nvSpPr>
        <p:spPr bwMode="auto">
          <a:xfrm flipH="1">
            <a:off x="3962400" y="1066800"/>
            <a:ext cx="9906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oval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1078" name="Line 6"/>
          <p:cNvSpPr>
            <a:spLocks noChangeShapeType="1"/>
          </p:cNvSpPr>
          <p:nvPr/>
        </p:nvSpPr>
        <p:spPr bwMode="auto">
          <a:xfrm flipV="1">
            <a:off x="2743200" y="4419600"/>
            <a:ext cx="0" cy="609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oval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1079" name="Line 7"/>
          <p:cNvSpPr>
            <a:spLocks noChangeShapeType="1"/>
          </p:cNvSpPr>
          <p:nvPr/>
        </p:nvSpPr>
        <p:spPr bwMode="auto">
          <a:xfrm>
            <a:off x="4800600" y="1828800"/>
            <a:ext cx="0" cy="838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oval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1080" name="Line 8"/>
          <p:cNvSpPr>
            <a:spLocks noChangeShapeType="1"/>
          </p:cNvSpPr>
          <p:nvPr/>
        </p:nvSpPr>
        <p:spPr bwMode="auto">
          <a:xfrm>
            <a:off x="6324600" y="2438400"/>
            <a:ext cx="0" cy="838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oval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1081" name="Line 9"/>
          <p:cNvSpPr>
            <a:spLocks noChangeShapeType="1"/>
          </p:cNvSpPr>
          <p:nvPr/>
        </p:nvSpPr>
        <p:spPr bwMode="auto">
          <a:xfrm>
            <a:off x="7315200" y="4648200"/>
            <a:ext cx="0" cy="838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oval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2472" name="Text Box 11"/>
          <p:cNvSpPr txBox="1">
            <a:spLocks noChangeArrowheads="1"/>
          </p:cNvSpPr>
          <p:nvPr/>
        </p:nvSpPr>
        <p:spPr bwMode="auto">
          <a:xfrm>
            <a:off x="5334000" y="457200"/>
            <a:ext cx="3581400" cy="579438"/>
          </a:xfrm>
          <a:prstGeom prst="rect">
            <a:avLst/>
          </a:prstGeom>
          <a:solidFill>
            <a:srgbClr val="3366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3200" b="1"/>
              <a:t>Smart English A2</a:t>
            </a:r>
          </a:p>
        </p:txBody>
      </p:sp>
      <p:pic>
        <p:nvPicPr>
          <p:cNvPr id="62473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15238" y="990600"/>
            <a:ext cx="1300162" cy="17526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1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1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1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1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1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1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7" grpId="0" animBg="1"/>
      <p:bldP spid="131078" grpId="0" animBg="1"/>
      <p:bldP spid="131079" grpId="0" animBg="1"/>
      <p:bldP spid="131080" grpId="0" animBg="1"/>
      <p:bldP spid="13108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mtClean="0"/>
              <a:t>10 Step Units: Smart English A2</a:t>
            </a:r>
            <a:endParaRPr lang="en-US" sz="3000" i="1" smtClean="0">
              <a:solidFill>
                <a:srgbClr val="5FC53B"/>
              </a:solidFill>
              <a:latin typeface="Impac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/>
        <p:txBody>
          <a:bodyPr>
            <a:normAutofit/>
          </a:bodyPr>
          <a:lstStyle/>
          <a:p>
            <a:pPr marL="609600" indent="-609600" eaLnBrk="1" hangingPunct="1">
              <a:lnSpc>
                <a:spcPct val="80000"/>
              </a:lnSpc>
              <a:buClr>
                <a:srgbClr val="FF0066"/>
              </a:buClr>
              <a:buFontTx/>
              <a:buAutoNum type="arabicPeriod"/>
              <a:defRPr/>
            </a:pPr>
            <a:r>
              <a:rPr lang="en-US" sz="2800" b="1" smtClean="0">
                <a:latin typeface="Arial" charset="0"/>
              </a:rPr>
              <a:t>The Big Question</a:t>
            </a:r>
          </a:p>
          <a:p>
            <a:pPr marL="609600" indent="-609600" eaLnBrk="1" hangingPunct="1">
              <a:lnSpc>
                <a:spcPct val="80000"/>
              </a:lnSpc>
              <a:buClr>
                <a:srgbClr val="FF0066"/>
              </a:buClr>
              <a:buFontTx/>
              <a:buAutoNum type="arabicPeriod"/>
              <a:defRPr/>
            </a:pPr>
            <a:r>
              <a:rPr lang="en-US" sz="2800" b="1" smtClean="0">
                <a:latin typeface="Arial" charset="0"/>
              </a:rPr>
              <a:t>Vocabulary</a:t>
            </a:r>
          </a:p>
          <a:p>
            <a:pPr marL="609600" indent="-609600" eaLnBrk="1" hangingPunct="1">
              <a:lnSpc>
                <a:spcPct val="80000"/>
              </a:lnSpc>
              <a:buClr>
                <a:srgbClr val="FF0066"/>
              </a:buClr>
              <a:buFontTx/>
              <a:buAutoNum type="arabicPeriod"/>
              <a:defRPr/>
            </a:pPr>
            <a:r>
              <a:rPr lang="en-US" sz="2800" b="1" smtClean="0">
                <a:latin typeface="Arial" charset="0"/>
              </a:rPr>
              <a:t>Listening</a:t>
            </a:r>
          </a:p>
          <a:p>
            <a:pPr marL="609600" indent="-609600" eaLnBrk="1" hangingPunct="1">
              <a:lnSpc>
                <a:spcPct val="80000"/>
              </a:lnSpc>
              <a:buClr>
                <a:srgbClr val="FF0066"/>
              </a:buClr>
              <a:buFontTx/>
              <a:buAutoNum type="arabicPeriod"/>
              <a:defRPr/>
            </a:pPr>
            <a:r>
              <a:rPr lang="en-US" sz="2800" b="1" smtClean="0">
                <a:latin typeface="Arial" charset="0"/>
              </a:rPr>
              <a:t>Role play</a:t>
            </a:r>
          </a:p>
          <a:p>
            <a:pPr marL="609600" indent="-609600" eaLnBrk="1" hangingPunct="1">
              <a:lnSpc>
                <a:spcPct val="80000"/>
              </a:lnSpc>
              <a:buClr>
                <a:srgbClr val="FF0066"/>
              </a:buClr>
              <a:buFontTx/>
              <a:buAutoNum type="arabicPeriod"/>
              <a:defRPr/>
            </a:pPr>
            <a:r>
              <a:rPr lang="en-US" sz="2800" b="1" smtClean="0">
                <a:latin typeface="Arial" charset="0"/>
              </a:rPr>
              <a:t>Reading</a:t>
            </a:r>
          </a:p>
          <a:p>
            <a:pPr marL="609600" indent="-609600" eaLnBrk="1" hangingPunct="1">
              <a:lnSpc>
                <a:spcPct val="80000"/>
              </a:lnSpc>
              <a:buClr>
                <a:srgbClr val="FF0066"/>
              </a:buClr>
              <a:buFontTx/>
              <a:buAutoNum type="arabicPeriod"/>
              <a:defRPr/>
            </a:pPr>
            <a:r>
              <a:rPr lang="en-US" sz="2800" b="1" smtClean="0">
                <a:latin typeface="Arial" charset="0"/>
              </a:rPr>
              <a:t>Grammar</a:t>
            </a:r>
          </a:p>
          <a:p>
            <a:pPr marL="609600" indent="-609600" eaLnBrk="1" hangingPunct="1">
              <a:lnSpc>
                <a:spcPct val="80000"/>
              </a:lnSpc>
              <a:buClr>
                <a:srgbClr val="FF0066"/>
              </a:buClr>
              <a:buFontTx/>
              <a:buAutoNum type="arabicPeriod"/>
              <a:defRPr/>
            </a:pPr>
            <a:r>
              <a:rPr lang="en-US" sz="2800" b="1" smtClean="0">
                <a:latin typeface="Arial" charset="0"/>
              </a:rPr>
              <a:t>Conversation</a:t>
            </a:r>
            <a:r>
              <a:rPr lang="en-GB" altLang="zh-CN" b="1" smtClean="0">
                <a:effectLst/>
                <a:latin typeface="Arial" charset="0"/>
                <a:ea typeface="SimSun" pitchFamily="2" charset="-122"/>
              </a:rPr>
              <a:t> </a:t>
            </a:r>
            <a:r>
              <a:rPr lang="en-GB" altLang="zh-CN" sz="2000" b="1" smtClean="0">
                <a:effectLst/>
                <a:latin typeface="Arial" charset="0"/>
                <a:ea typeface="SimSun" pitchFamily="2" charset="-122"/>
              </a:rPr>
              <a:t>(Trinity)</a:t>
            </a:r>
            <a:endParaRPr lang="en-US" sz="2000" b="1" smtClean="0">
              <a:latin typeface="Arial" charset="0"/>
            </a:endParaRPr>
          </a:p>
          <a:p>
            <a:pPr marL="609600" indent="-609600" eaLnBrk="1" hangingPunct="1">
              <a:lnSpc>
                <a:spcPct val="80000"/>
              </a:lnSpc>
              <a:buClr>
                <a:srgbClr val="FF0066"/>
              </a:buClr>
              <a:buFontTx/>
              <a:buAutoNum type="arabicPeriod"/>
              <a:defRPr/>
            </a:pPr>
            <a:r>
              <a:rPr lang="en-US" sz="2800" b="1" smtClean="0">
                <a:latin typeface="Arial" charset="0"/>
              </a:rPr>
              <a:t>CLIL </a:t>
            </a:r>
            <a:r>
              <a:rPr lang="en-GB" altLang="zh-CN" sz="2000" b="1" smtClean="0">
                <a:effectLst/>
                <a:latin typeface="Arial" charset="0"/>
                <a:ea typeface="SimSun" pitchFamily="2" charset="-122"/>
              </a:rPr>
              <a:t>(video)</a:t>
            </a:r>
            <a:endParaRPr lang="en-US" sz="2800" b="1" smtClean="0">
              <a:latin typeface="Arial" charset="0"/>
            </a:endParaRPr>
          </a:p>
          <a:p>
            <a:pPr marL="609600" indent="-609600" eaLnBrk="1" hangingPunct="1">
              <a:lnSpc>
                <a:spcPct val="80000"/>
              </a:lnSpc>
              <a:buClr>
                <a:srgbClr val="FF0066"/>
              </a:buClr>
              <a:buFontTx/>
              <a:buAutoNum type="arabicPeriod"/>
              <a:defRPr/>
            </a:pPr>
            <a:r>
              <a:rPr lang="en-US" sz="2800" b="1" smtClean="0">
                <a:latin typeface="Arial" charset="0"/>
              </a:rPr>
              <a:t>Writing </a:t>
            </a:r>
            <a:r>
              <a:rPr lang="en-GB" altLang="zh-CN" sz="2000" b="1" smtClean="0">
                <a:effectLst/>
                <a:latin typeface="Arial" charset="0"/>
                <a:ea typeface="SimSun" pitchFamily="2" charset="-122"/>
              </a:rPr>
              <a:t>(Cambridge KET)</a:t>
            </a:r>
            <a:endParaRPr lang="en-US" sz="2000" b="1" smtClean="0">
              <a:latin typeface="Arial" charset="0"/>
            </a:endParaRPr>
          </a:p>
          <a:p>
            <a:pPr marL="609600" indent="-609600" eaLnBrk="1" hangingPunct="1">
              <a:lnSpc>
                <a:spcPct val="80000"/>
              </a:lnSpc>
              <a:buClr>
                <a:srgbClr val="FF0066"/>
              </a:buClr>
              <a:buFontTx/>
              <a:buAutoNum type="arabicPeriod"/>
              <a:defRPr/>
            </a:pPr>
            <a:r>
              <a:rPr lang="en-US" sz="2800" b="1" smtClean="0">
                <a:latin typeface="Arial" charset="0"/>
              </a:rPr>
              <a:t>Your Answer</a:t>
            </a:r>
          </a:p>
        </p:txBody>
      </p:sp>
      <p:pic>
        <p:nvPicPr>
          <p:cNvPr id="64515" name="Picture 5" descr="Brookemead 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9400" y="6096000"/>
            <a:ext cx="22161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86600" y="1371600"/>
            <a:ext cx="1752600" cy="23622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mtClean="0"/>
              <a:t>10 Step Units: </a:t>
            </a:r>
            <a:r>
              <a:rPr lang="en-GB" sz="3000" i="1" smtClean="0">
                <a:solidFill>
                  <a:srgbClr val="FF0066"/>
                </a:solidFill>
                <a:latin typeface="Impact" pitchFamily="34" charset="0"/>
              </a:rPr>
              <a:t>QSE </a:t>
            </a:r>
            <a:r>
              <a:rPr lang="en-GB" sz="3000" i="1" smtClean="0">
                <a:solidFill>
                  <a:srgbClr val="FF33CC"/>
                </a:solidFill>
                <a:latin typeface="Impact" pitchFamily="34" charset="0"/>
              </a:rPr>
              <a:t> </a:t>
            </a:r>
            <a:r>
              <a:rPr lang="en-GB" sz="3000" i="1" smtClean="0">
                <a:solidFill>
                  <a:srgbClr val="5FC53B"/>
                </a:solidFill>
                <a:latin typeface="Impact" pitchFamily="34" charset="0"/>
              </a:rPr>
              <a:t>Pre-Intermediate A2-B1</a:t>
            </a:r>
            <a:endParaRPr lang="en-US" sz="3000" i="1" smtClean="0">
              <a:solidFill>
                <a:srgbClr val="5FC53B"/>
              </a:solidFill>
              <a:latin typeface="Impac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/>
        <p:txBody>
          <a:bodyPr>
            <a:normAutofit/>
          </a:bodyPr>
          <a:lstStyle/>
          <a:p>
            <a:pPr marL="609600" indent="-609600" eaLnBrk="1" hangingPunct="1">
              <a:lnSpc>
                <a:spcPct val="80000"/>
              </a:lnSpc>
              <a:buFontTx/>
              <a:buAutoNum type="arabicPeriod"/>
              <a:defRPr/>
            </a:pPr>
            <a:r>
              <a:rPr lang="en-US" sz="2800" smtClean="0">
                <a:latin typeface="Impact" pitchFamily="34" charset="0"/>
              </a:rPr>
              <a:t>The Big Question</a:t>
            </a:r>
            <a:endParaRPr lang="en-US" sz="2800" smtClean="0"/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  <a:defRPr/>
            </a:pPr>
            <a:r>
              <a:rPr lang="en-US" sz="2800" smtClean="0">
                <a:latin typeface="Impact" pitchFamily="34" charset="0"/>
              </a:rPr>
              <a:t>Focus on</a:t>
            </a:r>
            <a:endParaRPr lang="en-US" sz="2800" smtClean="0"/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  <a:defRPr/>
            </a:pPr>
            <a:r>
              <a:rPr lang="en-US" sz="2800" smtClean="0">
                <a:latin typeface="Impact" pitchFamily="34" charset="0"/>
              </a:rPr>
              <a:t>Reading </a:t>
            </a:r>
            <a:endParaRPr lang="en-US" sz="2800" smtClean="0"/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  <a:defRPr/>
            </a:pPr>
            <a:r>
              <a:rPr lang="en-US" sz="2800" smtClean="0">
                <a:latin typeface="Impact" pitchFamily="34" charset="0"/>
              </a:rPr>
              <a:t>Language/grammar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  <a:defRPr/>
            </a:pPr>
            <a:r>
              <a:rPr lang="en-US" sz="2800" smtClean="0">
                <a:latin typeface="Impact" pitchFamily="34" charset="0"/>
              </a:rPr>
              <a:t>Listen In </a:t>
            </a:r>
            <a:endParaRPr lang="en-US" sz="2800" smtClean="0"/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  <a:defRPr/>
            </a:pPr>
            <a:r>
              <a:rPr lang="en-US" sz="2800" smtClean="0">
                <a:latin typeface="Impact" pitchFamily="34" charset="0"/>
              </a:rPr>
              <a:t>Your Turn to Speak </a:t>
            </a:r>
            <a:r>
              <a:rPr lang="en-GB" altLang="zh-CN" sz="2000" smtClean="0">
                <a:effectLst/>
                <a:ea typeface="SimSun" pitchFamily="2" charset="-122"/>
              </a:rPr>
              <a:t>(Language Bank)</a:t>
            </a:r>
            <a:endParaRPr lang="en-US" sz="2800" smtClean="0">
              <a:latin typeface="Impact" pitchFamily="34" charset="0"/>
            </a:endParaRPr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  <a:defRPr/>
            </a:pPr>
            <a:r>
              <a:rPr lang="en-US" sz="2800" smtClean="0">
                <a:latin typeface="Impact" pitchFamily="34" charset="0"/>
              </a:rPr>
              <a:t>Your Topic </a:t>
            </a:r>
            <a:r>
              <a:rPr lang="en-GB" altLang="zh-CN" smtClean="0">
                <a:effectLst/>
                <a:ea typeface="SimSun" pitchFamily="2" charset="-122"/>
              </a:rPr>
              <a:t> </a:t>
            </a:r>
            <a:r>
              <a:rPr lang="en-GB" altLang="zh-CN" sz="2000" smtClean="0">
                <a:effectLst/>
                <a:ea typeface="SimSun" pitchFamily="2" charset="-122"/>
              </a:rPr>
              <a:t>(Trinity)</a:t>
            </a:r>
            <a:endParaRPr lang="en-US" sz="2000" smtClean="0">
              <a:latin typeface="Impact" pitchFamily="34" charset="0"/>
            </a:endParaRPr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  <a:defRPr/>
            </a:pPr>
            <a:r>
              <a:rPr lang="en-US" sz="2800" smtClean="0">
                <a:latin typeface="Impact" pitchFamily="34" charset="0"/>
              </a:rPr>
              <a:t>CLIL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  <a:defRPr/>
            </a:pPr>
            <a:r>
              <a:rPr lang="en-US" sz="2800" smtClean="0">
                <a:latin typeface="Impact" pitchFamily="34" charset="0"/>
              </a:rPr>
              <a:t>Portfolio Writing </a:t>
            </a:r>
            <a:r>
              <a:rPr lang="en-GB" altLang="zh-CN" sz="2000" smtClean="0">
                <a:effectLst/>
                <a:ea typeface="SimSun" pitchFamily="2" charset="-122"/>
              </a:rPr>
              <a:t>(Trinity, Cambridge)</a:t>
            </a:r>
            <a:endParaRPr lang="en-US" sz="2000" smtClean="0">
              <a:latin typeface="Impact" pitchFamily="34" charset="0"/>
            </a:endParaRPr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  <a:defRPr/>
            </a:pPr>
            <a:r>
              <a:rPr lang="en-US" sz="2800" smtClean="0">
                <a:latin typeface="Impact" pitchFamily="34" charset="0"/>
              </a:rPr>
              <a:t>Your Answer</a:t>
            </a:r>
          </a:p>
        </p:txBody>
      </p:sp>
      <p:pic>
        <p:nvPicPr>
          <p:cNvPr id="66563" name="Picture 5" descr="Brookemead 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9400" y="6096000"/>
            <a:ext cx="22161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Picture 6"/>
          <p:cNvPicPr>
            <a:picLocks noChangeAspect="1" noChangeArrowheads="1"/>
          </p:cNvPicPr>
          <p:nvPr/>
        </p:nvPicPr>
        <p:blipFill>
          <a:blip r:embed="rId4"/>
          <a:srcRect r="1729"/>
          <a:stretch>
            <a:fillRect/>
          </a:stretch>
        </p:blipFill>
        <p:spPr bwMode="auto">
          <a:xfrm>
            <a:off x="7027863" y="1371600"/>
            <a:ext cx="1677987" cy="22860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5"/>
          <p:cNvSpPr txBox="1">
            <a:spLocks noGrp="1"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en-GB" sz="1400">
                <a:effectLst>
                  <a:outerShdw blurRad="38100" dist="38100" dir="2700000" algn="tl">
                    <a:srgbClr val="000000"/>
                  </a:outerShdw>
                </a:effectLst>
              </a:rPr>
              <a:t>www.brookemead.com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27088" y="1557338"/>
            <a:ext cx="7921625" cy="457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endParaRPr lang="en-US" sz="24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135173" name="Text Box 5"/>
          <p:cNvSpPr txBox="1">
            <a:spLocks noChangeArrowheads="1"/>
          </p:cNvSpPr>
          <p:nvPr/>
        </p:nvSpPr>
        <p:spPr bwMode="auto">
          <a:xfrm>
            <a:off x="0" y="1371600"/>
            <a:ext cx="7343775" cy="21002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b" anchorCtr="1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GB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Authentic, student-centred stories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GB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Student-generated content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GB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Follow their lives, interests, skills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GB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Grammar and vocabulary of the unit</a:t>
            </a:r>
          </a:p>
        </p:txBody>
      </p:sp>
      <p:pic>
        <p:nvPicPr>
          <p:cNvPr id="68612" name="Picture 6"/>
          <p:cNvPicPr>
            <a:picLocks noChangeAspect="1" noChangeArrowheads="1"/>
          </p:cNvPicPr>
          <p:nvPr/>
        </p:nvPicPr>
        <p:blipFill>
          <a:blip r:embed="rId3"/>
          <a:srcRect l="40518" r="1311" b="1239"/>
          <a:stretch>
            <a:fillRect/>
          </a:stretch>
        </p:blipFill>
        <p:spPr bwMode="auto">
          <a:xfrm>
            <a:off x="1187450" y="3573463"/>
            <a:ext cx="4968875" cy="28463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68613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51625" y="836613"/>
            <a:ext cx="2147888" cy="2952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68614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19800" y="4343400"/>
            <a:ext cx="1368425" cy="1362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/>
          </p:cNvSpPr>
          <p:nvPr/>
        </p:nvSpPr>
        <p:spPr bwMode="auto">
          <a:xfrm>
            <a:off x="457200" y="292100"/>
            <a:ext cx="22098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Videos</a:t>
            </a:r>
            <a:endParaRPr lang="en-US" sz="3000" i="1">
              <a:solidFill>
                <a:srgbClr val="5FC53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Impact" pitchFamily="34" charset="0"/>
            </a:endParaRPr>
          </a:p>
        </p:txBody>
      </p:sp>
      <p:pic>
        <p:nvPicPr>
          <p:cNvPr id="68616" name="Picture 5" descr="Brookemead log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29400" y="6096000"/>
            <a:ext cx="22161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533400"/>
            <a:ext cx="4252913" cy="936625"/>
          </a:xfrm>
        </p:spPr>
        <p:txBody>
          <a:bodyPr/>
          <a:lstStyle/>
          <a:p>
            <a:r>
              <a:rPr lang="en-GB" sz="3200" b="1" smtClean="0">
                <a:effectLst/>
              </a:rPr>
              <a:t>grammar structure:</a:t>
            </a:r>
            <a:r>
              <a:rPr lang="en-GB" sz="3200" smtClean="0">
                <a:effectLst/>
              </a:rPr>
              <a:t> </a:t>
            </a:r>
          </a:p>
        </p:txBody>
      </p:sp>
      <p:sp>
        <p:nvSpPr>
          <p:cNvPr id="70658" name="Rectangle 3"/>
          <p:cNvSpPr>
            <a:spLocks noChangeArrowheads="1"/>
          </p:cNvSpPr>
          <p:nvPr/>
        </p:nvSpPr>
        <p:spPr bwMode="auto">
          <a:xfrm>
            <a:off x="0" y="1552575"/>
            <a:ext cx="8675688" cy="946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b" anchorCtr="1">
            <a:spAutoFit/>
          </a:bodyPr>
          <a:lstStyle/>
          <a:p>
            <a:pPr lvl="1"/>
            <a:r>
              <a:rPr lang="en-GB" sz="2800" i="1">
                <a:latin typeface="Tahoma" pitchFamily="34" charset="0"/>
              </a:rPr>
              <a:t>Going to   </a:t>
            </a:r>
            <a:r>
              <a:rPr lang="en-GB" sz="2800">
                <a:latin typeface="Tahoma" pitchFamily="34" charset="0"/>
              </a:rPr>
              <a:t>(future) </a:t>
            </a:r>
          </a:p>
          <a:p>
            <a:pPr lvl="1"/>
            <a:r>
              <a:rPr lang="en-GB" sz="2800" i="1">
                <a:latin typeface="Tahoma" pitchFamily="34" charset="0"/>
              </a:rPr>
              <a:t>Should</a:t>
            </a:r>
            <a:r>
              <a:rPr lang="en-GB" sz="2800">
                <a:latin typeface="Tahoma" pitchFamily="34" charset="0"/>
              </a:rPr>
              <a:t>, </a:t>
            </a:r>
            <a:r>
              <a:rPr lang="en-GB" sz="2800" i="1">
                <a:latin typeface="Tahoma" pitchFamily="34" charset="0"/>
              </a:rPr>
              <a:t>shouldn’t</a:t>
            </a:r>
            <a:r>
              <a:rPr lang="en-GB" sz="2800">
                <a:latin typeface="Tahoma" pitchFamily="34" charset="0"/>
              </a:rPr>
              <a:t>  (for what to do or not in exams)</a:t>
            </a:r>
          </a:p>
        </p:txBody>
      </p:sp>
      <p:pic>
        <p:nvPicPr>
          <p:cNvPr id="7065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2708275"/>
            <a:ext cx="8288338" cy="34369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70660" name="Oval 6"/>
          <p:cNvSpPr>
            <a:spLocks noChangeArrowheads="1"/>
          </p:cNvSpPr>
          <p:nvPr/>
        </p:nvSpPr>
        <p:spPr bwMode="auto">
          <a:xfrm>
            <a:off x="3924300" y="4508500"/>
            <a:ext cx="1511300" cy="1368425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0661" name="Oval 7"/>
          <p:cNvSpPr>
            <a:spLocks noChangeArrowheads="1"/>
          </p:cNvSpPr>
          <p:nvPr/>
        </p:nvSpPr>
        <p:spPr bwMode="auto">
          <a:xfrm>
            <a:off x="1403350" y="2924175"/>
            <a:ext cx="2808288" cy="1800225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" name="Title 1"/>
          <p:cNvSpPr>
            <a:spLocks/>
          </p:cNvSpPr>
          <p:nvPr/>
        </p:nvSpPr>
        <p:spPr bwMode="auto">
          <a:xfrm>
            <a:off x="457200" y="292100"/>
            <a:ext cx="22098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Videos</a:t>
            </a:r>
            <a:endParaRPr lang="en-US" sz="3000" i="1">
              <a:solidFill>
                <a:srgbClr val="5FC53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Impact" pitchFamily="34" charset="0"/>
            </a:endParaRPr>
          </a:p>
        </p:txBody>
      </p:sp>
      <p:pic>
        <p:nvPicPr>
          <p:cNvPr id="70663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15200" y="381000"/>
            <a:ext cx="1276350" cy="1754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70664" name="Picture 5" descr="Brookemead 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05600" y="5867400"/>
            <a:ext cx="22161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smtClean="0">
                <a:effectLst/>
              </a:rPr>
              <a:t>Using video for CLIL:</a:t>
            </a:r>
            <a:r>
              <a:rPr lang="en-GB" sz="3200" smtClean="0">
                <a:effectLst/>
              </a:rPr>
              <a:t> Genetics</a:t>
            </a:r>
          </a:p>
        </p:txBody>
      </p:sp>
      <p:pic>
        <p:nvPicPr>
          <p:cNvPr id="72706" name="Picture 6"/>
          <p:cNvPicPr>
            <a:picLocks noChangeAspect="1" noChangeArrowheads="1"/>
          </p:cNvPicPr>
          <p:nvPr/>
        </p:nvPicPr>
        <p:blipFill>
          <a:blip r:embed="rId3"/>
          <a:srcRect t="2791" r="169"/>
          <a:stretch>
            <a:fillRect/>
          </a:stretch>
        </p:blipFill>
        <p:spPr bwMode="auto">
          <a:xfrm>
            <a:off x="533400" y="1524000"/>
            <a:ext cx="7696200" cy="43576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72707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15200" y="381000"/>
            <a:ext cx="1276350" cy="1754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72708" name="Picture 5" descr="Brookemead 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05600" y="5867400"/>
            <a:ext cx="22161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5" name="GeneticsFinal.mov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609600" y="457200"/>
            <a:ext cx="8001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47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475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47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47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75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Lily’s banana cream pie</a:t>
            </a:r>
          </a:p>
        </p:txBody>
      </p:sp>
      <p:pic>
        <p:nvPicPr>
          <p:cNvPr id="21506" name="Picture 7"/>
          <p:cNvPicPr>
            <a:picLocks noChangeAspect="1" noChangeArrowheads="1"/>
          </p:cNvPicPr>
          <p:nvPr/>
        </p:nvPicPr>
        <p:blipFill>
          <a:blip r:embed="rId3"/>
          <a:srcRect l="6122" r="6122" b="189"/>
          <a:stretch>
            <a:fillRect/>
          </a:stretch>
        </p:blipFill>
        <p:spPr bwMode="auto">
          <a:xfrm>
            <a:off x="381000" y="1828800"/>
            <a:ext cx="3948113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10400" y="381000"/>
            <a:ext cx="1849438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9" descr="Brookemead 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29400" y="6096000"/>
            <a:ext cx="22161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4" name="Text Box 10"/>
          <p:cNvSpPr txBox="1">
            <a:spLocks noChangeArrowheads="1"/>
          </p:cNvSpPr>
          <p:nvPr/>
        </p:nvSpPr>
        <p:spPr bwMode="auto">
          <a:xfrm>
            <a:off x="4572000" y="2819400"/>
            <a:ext cx="4191000" cy="308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GB" sz="2800" b="1">
                <a:solidFill>
                  <a:srgbClr val="FFFF00"/>
                </a:solidFill>
              </a:rPr>
              <a:t>LILY LIKES COOKING:</a:t>
            </a:r>
          </a:p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en-GB" sz="2800">
                <a:solidFill>
                  <a:srgbClr val="FFFF00"/>
                </a:solidFill>
              </a:rPr>
              <a:t>The reasons …</a:t>
            </a:r>
          </a:p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en-GB" sz="2800">
                <a:solidFill>
                  <a:srgbClr val="FFFF00"/>
                </a:solidFill>
              </a:rPr>
              <a:t>The best types …</a:t>
            </a:r>
          </a:p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en-GB" sz="2800">
                <a:solidFill>
                  <a:srgbClr val="FFFF00"/>
                </a:solidFill>
              </a:rPr>
              <a:t>The ingredients …</a:t>
            </a:r>
          </a:p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en-GB" sz="2800">
                <a:solidFill>
                  <a:srgbClr val="FFFF00"/>
                </a:solidFill>
              </a:rPr>
              <a:t>The method …</a:t>
            </a:r>
          </a:p>
        </p:txBody>
      </p:sp>
      <p:sp>
        <p:nvSpPr>
          <p:cNvPr id="21510" name="Text Box 11"/>
          <p:cNvSpPr txBox="1">
            <a:spLocks noChangeArrowheads="1"/>
          </p:cNvSpPr>
          <p:nvPr/>
        </p:nvSpPr>
        <p:spPr bwMode="auto">
          <a:xfrm>
            <a:off x="533400" y="6172200"/>
            <a:ext cx="4800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Film: Teen cook, Smart English A2 Unit 10A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066800"/>
            <a:ext cx="5029200" cy="38179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75778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333375"/>
            <a:ext cx="8229600" cy="935038"/>
          </a:xfrm>
        </p:spPr>
        <p:txBody>
          <a:bodyPr/>
          <a:lstStyle/>
          <a:p>
            <a:r>
              <a:rPr lang="en-GB" sz="3200" b="1" smtClean="0">
                <a:effectLst/>
              </a:rPr>
              <a:t>CLIL in every Unit</a:t>
            </a:r>
          </a:p>
        </p:txBody>
      </p:sp>
      <p:pic>
        <p:nvPicPr>
          <p:cNvPr id="7577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86600" y="609600"/>
            <a:ext cx="1608138" cy="21510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41318" name="Text Box 6"/>
          <p:cNvSpPr txBox="1">
            <a:spLocks noChangeArrowheads="1"/>
          </p:cNvSpPr>
          <p:nvPr/>
        </p:nvSpPr>
        <p:spPr bwMode="auto">
          <a:xfrm>
            <a:off x="381000" y="4876800"/>
            <a:ext cx="7848600" cy="1004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b" anchorCtr="1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Hard CLIL</a:t>
            </a:r>
            <a:r>
              <a:rPr lang="en-GB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and </a:t>
            </a:r>
            <a:r>
              <a:rPr lang="en-GB" sz="2400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Soft CLIL</a:t>
            </a:r>
            <a:r>
              <a:rPr lang="en-GB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– the broader curriculum</a:t>
            </a:r>
          </a:p>
          <a:p>
            <a:pPr>
              <a:spcBef>
                <a:spcPct val="50000"/>
              </a:spcBef>
              <a:defRPr/>
            </a:pPr>
            <a:r>
              <a:rPr lang="en-GB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Cambridge TKT – using the 4 C’s in CLIL teaching</a:t>
            </a:r>
            <a:endParaRPr lang="en-GB" sz="20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pic>
        <p:nvPicPr>
          <p:cNvPr id="75781" name="Picture 5" descr="Brookemead 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53200" y="5943600"/>
            <a:ext cx="22161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1320" name="Text Box 8"/>
          <p:cNvSpPr txBox="1">
            <a:spLocks noChangeArrowheads="1"/>
          </p:cNvSpPr>
          <p:nvPr/>
        </p:nvSpPr>
        <p:spPr bwMode="auto">
          <a:xfrm>
            <a:off x="5486400" y="2971800"/>
            <a:ext cx="3429000" cy="1768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b" anchorCtr="1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GB" sz="2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CONTENT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GB" sz="2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COMMUNICATION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GB" sz="2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COGNITION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GB" sz="2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CULTURE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smtClean="0"/>
              <a:t>ONLINE WRITING:  with Glogster</a:t>
            </a:r>
          </a:p>
        </p:txBody>
      </p:sp>
      <p:sp>
        <p:nvSpPr>
          <p:cNvPr id="144394" name="Rectangle 10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581400" y="1600200"/>
            <a:ext cx="40386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>
                <a:hlinkClick r:id="rId3"/>
              </a:rPr>
              <a:t>www.glogster.com</a:t>
            </a:r>
            <a:endParaRPr lang="en-US" sz="280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Choose a topic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Give students several writing prompts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Have them write bits of text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Have them select photos, videos and other graphics to illustrate their ideas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800" smtClean="0"/>
          </a:p>
          <a:p>
            <a:pPr eaLnBrk="1" hangingPunct="1">
              <a:lnSpc>
                <a:spcPct val="90000"/>
              </a:lnSpc>
              <a:defRPr/>
            </a:pPr>
            <a:endParaRPr lang="en-US" sz="2800" smtClean="0"/>
          </a:p>
        </p:txBody>
      </p:sp>
      <p:pic>
        <p:nvPicPr>
          <p:cNvPr id="77827" name="Picture 11" descr="glogster-page"/>
          <p:cNvPicPr>
            <a:picLocks noChangeAspect="1" noChangeArrowheads="1"/>
          </p:cNvPicPr>
          <p:nvPr>
            <p:ph sz="half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685800" y="1600200"/>
            <a:ext cx="2833688" cy="4495800"/>
          </a:xfrm>
        </p:spPr>
      </p:pic>
      <p:pic>
        <p:nvPicPr>
          <p:cNvPr id="77828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15200" y="381000"/>
            <a:ext cx="1276350" cy="1754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77829" name="Picture 5" descr="Brookemead log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53200" y="5943600"/>
            <a:ext cx="22161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5" name="3 Glogster.mp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09600" y="258763"/>
            <a:ext cx="80010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47" fill="hold"/>
                                        <p:tgtEl>
                                          <p:spTgt spid="798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987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98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98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875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752600"/>
            <a:ext cx="35814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smtClean="0">
                <a:effectLst/>
              </a:rPr>
              <a:t>Good for all levels since students write all of their own text</a:t>
            </a:r>
          </a:p>
          <a:p>
            <a:pPr>
              <a:lnSpc>
                <a:spcPct val="90000"/>
              </a:lnSpc>
            </a:pPr>
            <a:r>
              <a:rPr lang="en-US" sz="2400" smtClean="0">
                <a:effectLst/>
              </a:rPr>
              <a:t>Can be simple or complex</a:t>
            </a:r>
          </a:p>
          <a:p>
            <a:pPr>
              <a:lnSpc>
                <a:spcPct val="90000"/>
              </a:lnSpc>
            </a:pPr>
            <a:r>
              <a:rPr lang="en-US" sz="2400" smtClean="0">
                <a:effectLst/>
              </a:rPr>
              <a:t>Wide variety of art gives inspiration</a:t>
            </a:r>
          </a:p>
          <a:p>
            <a:pPr>
              <a:lnSpc>
                <a:spcPct val="90000"/>
              </a:lnSpc>
            </a:pPr>
            <a:r>
              <a:rPr lang="en-US" sz="2400" smtClean="0">
                <a:effectLst/>
              </a:rPr>
              <a:t>Authentic student produced content</a:t>
            </a:r>
          </a:p>
          <a:p>
            <a:pPr>
              <a:lnSpc>
                <a:spcPct val="90000"/>
              </a:lnSpc>
            </a:pPr>
            <a:r>
              <a:rPr lang="en-US" sz="2400" smtClean="0">
                <a:effectLst/>
              </a:rPr>
              <a:t>Structured using writing frames</a:t>
            </a:r>
          </a:p>
          <a:p>
            <a:pPr>
              <a:lnSpc>
                <a:spcPct val="90000"/>
              </a:lnSpc>
            </a:pPr>
            <a:endParaRPr lang="en-US" sz="2400" smtClean="0">
              <a:effectLst/>
            </a:endParaRPr>
          </a:p>
          <a:p>
            <a:pPr>
              <a:lnSpc>
                <a:spcPct val="90000"/>
              </a:lnSpc>
            </a:pPr>
            <a:endParaRPr lang="en-US" sz="2400" smtClean="0">
              <a:effectLst/>
            </a:endParaRPr>
          </a:p>
        </p:txBody>
      </p:sp>
      <p:pic>
        <p:nvPicPr>
          <p:cNvPr id="80898" name="Picture 4"/>
          <p:cNvPicPr>
            <a:picLocks noChangeAspect="1" noChangeArrowheads="1"/>
          </p:cNvPicPr>
          <p:nvPr>
            <p:ph type="body"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6400800" y="1752600"/>
            <a:ext cx="2243138" cy="4114800"/>
          </a:xfrm>
        </p:spPr>
      </p:pic>
      <p:sp>
        <p:nvSpPr>
          <p:cNvPr id="144386" name="Rectangle 2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2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ONLINE WRITING: </a:t>
            </a:r>
            <a:r>
              <a:rPr lang="en-US" sz="2800">
                <a:solidFill>
                  <a:schemeClr val="tx2"/>
                </a:solidFill>
                <a:latin typeface="Tahoma" pitchFamily="34" charset="0"/>
                <a:hlinkClick r:id="rId4"/>
              </a:rPr>
              <a:t>www.storybird.com</a:t>
            </a:r>
            <a:r>
              <a:rPr lang="en-US" sz="4000">
                <a:solidFill>
                  <a:schemeClr val="tx2"/>
                </a:solidFill>
                <a:latin typeface="Tahoma" pitchFamily="34" charset="0"/>
              </a:rPr>
              <a:t> </a:t>
            </a:r>
            <a:endParaRPr lang="en-US" sz="28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pic>
        <p:nvPicPr>
          <p:cNvPr id="80900" name="Picture 5" descr="Brookemead 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29400" y="5943600"/>
            <a:ext cx="22161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1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67600" y="381000"/>
            <a:ext cx="1276350" cy="1754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80902" name="Picture 11"/>
          <p:cNvPicPr>
            <a:picLocks noChangeAspect="1" noChangeArrowheads="1"/>
          </p:cNvPicPr>
          <p:nvPr/>
        </p:nvPicPr>
        <p:blipFill>
          <a:blip r:embed="rId7"/>
          <a:srcRect l="5605"/>
          <a:stretch>
            <a:fillRect/>
          </a:stretch>
        </p:blipFill>
        <p:spPr bwMode="auto">
          <a:xfrm>
            <a:off x="3810000" y="1752600"/>
            <a:ext cx="2424113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7" name="4 Storybird.mp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685800" y="320675"/>
            <a:ext cx="7848600" cy="627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59" fill="hold"/>
                                        <p:tgtEl>
                                          <p:spTgt spid="829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294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29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29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947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0" y="4114800"/>
            <a:ext cx="1408113" cy="19050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mtClean="0"/>
              <a:t>What the customer says…</a:t>
            </a:r>
          </a:p>
        </p:txBody>
      </p:sp>
      <p:pic>
        <p:nvPicPr>
          <p:cNvPr id="8499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5029200"/>
            <a:ext cx="1141413" cy="15240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4996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72200" y="4114800"/>
            <a:ext cx="1450975" cy="19050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4997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62200" y="4114800"/>
            <a:ext cx="1558925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4998" name="Picture 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34200" y="1371600"/>
            <a:ext cx="1962150" cy="25908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4999" name="Picture 1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3400" y="4114800"/>
            <a:ext cx="1754188" cy="23622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5000" name="Picture 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971800" y="5029200"/>
            <a:ext cx="1135063" cy="15240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5001" name="Picture 13" descr="Brookemead logo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629400" y="6172200"/>
            <a:ext cx="22161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5" name="6 Like Smart English.mp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85800" y="320675"/>
            <a:ext cx="7848600" cy="627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20" fill="hold"/>
                                        <p:tgtEl>
                                          <p:spTgt spid="849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499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49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49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995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GB" smtClean="0">
              <a:effectLst/>
            </a:endParaRPr>
          </a:p>
        </p:txBody>
      </p:sp>
      <p:sp>
        <p:nvSpPr>
          <p:cNvPr id="88066" name="Rectangle 3" descr="Beach5sunset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lum bright="6000" contrast="14000"/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pic>
        <p:nvPicPr>
          <p:cNvPr id="88067" name="Picture 4" descr="Brookemead 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05000" y="2362200"/>
            <a:ext cx="5181600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1299" name="Rectangle 3"/>
          <p:cNvSpPr>
            <a:spLocks noChangeArrowheads="1"/>
          </p:cNvSpPr>
          <p:nvPr/>
        </p:nvSpPr>
        <p:spPr bwMode="auto">
          <a:xfrm>
            <a:off x="609600" y="1752600"/>
            <a:ext cx="82296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70000"/>
              </a:lnSpc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sz="310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Duncan Prowse</a:t>
            </a:r>
          </a:p>
          <a:p>
            <a:pPr marL="342900" indent="-342900" algn="ctr">
              <a:lnSpc>
                <a:spcPct val="70000"/>
              </a:lnSpc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endParaRPr lang="en-US" sz="3100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  <a:p>
            <a:pPr marL="342900" indent="-342900" algn="ctr">
              <a:lnSpc>
                <a:spcPct val="70000"/>
              </a:lnSpc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endParaRPr lang="en-US" sz="3100" b="1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  <a:p>
            <a:pPr marL="342900" indent="-342900" algn="ctr">
              <a:lnSpc>
                <a:spcPct val="70000"/>
              </a:lnSpc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endParaRPr lang="en-US" sz="3100" b="1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  <a:p>
            <a:pPr marL="342900" indent="-342900">
              <a:lnSpc>
                <a:spcPct val="70000"/>
              </a:lnSpc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endParaRPr lang="en-US" sz="3700" b="1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  <a:p>
            <a:pPr marL="342900" indent="-342900">
              <a:lnSpc>
                <a:spcPct val="70000"/>
              </a:lnSpc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endParaRPr lang="en-US" sz="3700" b="1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  <a:p>
            <a:pPr marL="342900" indent="-342900">
              <a:lnSpc>
                <a:spcPct val="70000"/>
              </a:lnSpc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endParaRPr lang="en-US" sz="3700" b="1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  <a:p>
            <a:pPr marL="342900" indent="-342900">
              <a:lnSpc>
                <a:spcPct val="70000"/>
              </a:lnSpc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endParaRPr lang="en-US" sz="3700" b="1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  <a:p>
            <a:pPr marL="342900" indent="-342900" algn="ctr">
              <a:lnSpc>
                <a:spcPct val="70000"/>
              </a:lnSpc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dp@brookemead.com</a:t>
            </a:r>
          </a:p>
          <a:p>
            <a:pPr marL="342900" indent="-342900" algn="ctr">
              <a:lnSpc>
                <a:spcPct val="70000"/>
              </a:lnSpc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www.brookemead.com</a:t>
            </a:r>
          </a:p>
          <a:p>
            <a:pPr marL="342900" indent="-342900">
              <a:lnSpc>
                <a:spcPct val="70000"/>
              </a:lnSpc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endParaRPr lang="en-US" sz="3100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88069" name="Text Box 8"/>
          <p:cNvSpPr txBox="1">
            <a:spLocks noChangeArrowheads="1"/>
          </p:cNvSpPr>
          <p:nvPr/>
        </p:nvSpPr>
        <p:spPr bwMode="auto">
          <a:xfrm>
            <a:off x="3200400" y="3810000"/>
            <a:ext cx="27368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>
                <a:latin typeface="Garamond" pitchFamily="18" charset="0"/>
              </a:rPr>
              <a:t>LONDON  </a:t>
            </a:r>
            <a:r>
              <a:rPr lang="en-GB" sz="1400" b="1">
                <a:latin typeface="Garamond" pitchFamily="18" charset="0"/>
                <a:sym typeface="Wingdings" pitchFamily="2" charset="2"/>
              </a:rPr>
              <a:t>  SAN FRANCISCO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TeenCookFinal.mov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81000" y="285750"/>
            <a:ext cx="8305800" cy="622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5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355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5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35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5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0" y="4114800"/>
            <a:ext cx="1408113" cy="19050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/>
              <a:t>Lily’s dish = Smart English / QSE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/>
        <p:txBody>
          <a:bodyPr>
            <a:normAutofit/>
          </a:bodyPr>
          <a:lstStyle/>
          <a:p>
            <a:pPr marL="0" indent="0" eaLnBrk="1" hangingPunct="1">
              <a:defRPr/>
            </a:pPr>
            <a:r>
              <a:rPr lang="en-US" sz="2800" smtClean="0"/>
              <a:t> </a:t>
            </a:r>
            <a:r>
              <a:rPr lang="en-US" sz="2800" u="sng" smtClean="0"/>
              <a:t>Reasons</a:t>
            </a:r>
            <a:r>
              <a:rPr lang="en-US" sz="2800" smtClean="0"/>
              <a:t> for using SE A2 &amp; QSE</a:t>
            </a:r>
          </a:p>
          <a:p>
            <a:pPr marL="0" indent="0" eaLnBrk="1" hangingPunct="1">
              <a:defRPr/>
            </a:pPr>
            <a:r>
              <a:rPr lang="en-US" sz="2800" smtClean="0"/>
              <a:t> Best </a:t>
            </a:r>
            <a:r>
              <a:rPr lang="en-US" sz="2800" u="sng" smtClean="0"/>
              <a:t>types</a:t>
            </a:r>
            <a:r>
              <a:rPr lang="en-US" sz="2800" smtClean="0"/>
              <a:t> of teaching / learning</a:t>
            </a:r>
          </a:p>
          <a:p>
            <a:pPr marL="0" indent="0" eaLnBrk="1" hangingPunct="1">
              <a:defRPr/>
            </a:pPr>
            <a:r>
              <a:rPr lang="en-US" sz="2800" smtClean="0"/>
              <a:t> Key </a:t>
            </a:r>
            <a:r>
              <a:rPr lang="en-US" sz="2800" u="sng" smtClean="0"/>
              <a:t>ingredients</a:t>
            </a:r>
            <a:r>
              <a:rPr lang="en-US" sz="2800" smtClean="0"/>
              <a:t> of course </a:t>
            </a:r>
          </a:p>
          <a:p>
            <a:pPr marL="0" indent="0" eaLnBrk="1" hangingPunct="1">
              <a:defRPr/>
            </a:pPr>
            <a:r>
              <a:rPr lang="en-US" sz="2800" smtClean="0"/>
              <a:t> </a:t>
            </a:r>
            <a:r>
              <a:rPr lang="en-US" sz="2800" u="sng" smtClean="0"/>
              <a:t>Method</a:t>
            </a:r>
            <a:r>
              <a:rPr lang="en-US" sz="2800" smtClean="0"/>
              <a:t> for learning effectively</a:t>
            </a:r>
            <a:r>
              <a:rPr lang="en-US" smtClean="0"/>
              <a:t> </a:t>
            </a:r>
          </a:p>
          <a:p>
            <a:pPr marL="0" indent="0" eaLnBrk="1" hangingPunct="1">
              <a:defRPr/>
            </a:pPr>
            <a:r>
              <a:rPr lang="en-US" smtClean="0"/>
              <a:t> </a:t>
            </a:r>
            <a:r>
              <a:rPr lang="en-US" u="sng" smtClean="0"/>
              <a:t>Price…</a:t>
            </a:r>
          </a:p>
          <a:p>
            <a:pPr marL="0" indent="0" eaLnBrk="1" hangingPunct="1">
              <a:buFontTx/>
              <a:buNone/>
              <a:defRPr/>
            </a:pPr>
            <a:endParaRPr lang="en-US" smtClean="0"/>
          </a:p>
        </p:txBody>
      </p:sp>
      <p:pic>
        <p:nvPicPr>
          <p:cNvPr id="25604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5029200"/>
            <a:ext cx="1141413" cy="15240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605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72200" y="4114800"/>
            <a:ext cx="1450975" cy="19050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606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62200" y="4114800"/>
            <a:ext cx="1558925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607" name="Picture 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34200" y="1371600"/>
            <a:ext cx="1962150" cy="25908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608" name="Picture 1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3400" y="4114800"/>
            <a:ext cx="1754188" cy="23622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609" name="Picture 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971800" y="5029200"/>
            <a:ext cx="1135063" cy="15240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610" name="Picture 13" descr="Brookemead logo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629400" y="6172200"/>
            <a:ext cx="22161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/>
              <a:t>The reasons…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667000"/>
            <a:ext cx="8229600" cy="2895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GB" smtClean="0"/>
              <a:t>These four courses are different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GB" smtClean="0"/>
              <a:t>Taking risks for better content and ideas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GB" smtClean="0"/>
              <a:t>Experimenting with learning (articulacy)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GB" smtClean="0"/>
              <a:t>Authentic content and conversations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GB" smtClean="0"/>
              <a:t> Student generated videos, writing etc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GB" smtClean="0"/>
              <a:t>Methods that promote communication</a:t>
            </a:r>
          </a:p>
        </p:txBody>
      </p:sp>
      <p:pic>
        <p:nvPicPr>
          <p:cNvPr id="2765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457200"/>
            <a:ext cx="962025" cy="12954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7652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2600" y="457200"/>
            <a:ext cx="965200" cy="12954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7653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29400" y="457200"/>
            <a:ext cx="969963" cy="12954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7654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93025" y="457200"/>
            <a:ext cx="987425" cy="12954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7655" name="Picture 8" descr="Brookemead logo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00800" y="6019800"/>
            <a:ext cx="22161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4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4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4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4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4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4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4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4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4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4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4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4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8"/>
          <p:cNvSpPr>
            <a:spLocks noChangeArrowheads="1"/>
          </p:cNvSpPr>
          <p:nvPr/>
        </p:nvSpPr>
        <p:spPr bwMode="auto">
          <a:xfrm>
            <a:off x="838200" y="2574925"/>
            <a:ext cx="6248400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GB" altLang="zh-CN" sz="2400">
                <a:ea typeface="SimSun" pitchFamily="2" charset="-122"/>
              </a:rPr>
              <a:t>International teams / international English</a:t>
            </a:r>
          </a:p>
          <a:p>
            <a:r>
              <a:rPr lang="en-GB" altLang="zh-CN" sz="2400">
                <a:ea typeface="SimSun" pitchFamily="2" charset="-122"/>
              </a:rPr>
              <a:t> </a:t>
            </a:r>
          </a:p>
          <a:p>
            <a:r>
              <a:rPr lang="en-GB" altLang="zh-CN" sz="2400">
                <a:ea typeface="SimSun" pitchFamily="2" charset="-122"/>
              </a:rPr>
              <a:t>UK / US authors, Rebecca Robb Benne and Anna Whitcher, London &amp; San Francisco</a:t>
            </a:r>
          </a:p>
          <a:p>
            <a:endParaRPr lang="en-GB" altLang="zh-CN" sz="2400">
              <a:ea typeface="SimSun" pitchFamily="2" charset="-122"/>
            </a:endParaRPr>
          </a:p>
          <a:p>
            <a:r>
              <a:rPr lang="en-GB" altLang="zh-CN" sz="2400">
                <a:ea typeface="SimSun" pitchFamily="2" charset="-122"/>
              </a:rPr>
              <a:t>Contributing teachers and students from Australia, Brazil, </a:t>
            </a:r>
            <a:r>
              <a:rPr lang="en-GB" altLang="zh-CN" sz="2400">
                <a:solidFill>
                  <a:srgbClr val="FF0066"/>
                </a:solidFill>
                <a:ea typeface="SimSun" pitchFamily="2" charset="-122"/>
              </a:rPr>
              <a:t>Bulgaria,</a:t>
            </a:r>
            <a:r>
              <a:rPr lang="en-GB" altLang="zh-CN" sz="2400">
                <a:ea typeface="SimSun" pitchFamily="2" charset="-122"/>
              </a:rPr>
              <a:t> Chile, China, Denmark, Germany, Iran, Mexico, Russia, San Salvador, Spain, UK and USA. </a:t>
            </a:r>
          </a:p>
        </p:txBody>
      </p:sp>
      <p:sp>
        <p:nvSpPr>
          <p:cNvPr id="36874" name="Rectangle 10"/>
          <p:cNvSpPr>
            <a:spLocks noChangeArrowheads="1"/>
          </p:cNvSpPr>
          <p:nvPr/>
        </p:nvSpPr>
        <p:spPr bwMode="auto">
          <a:xfrm>
            <a:off x="990600" y="838200"/>
            <a:ext cx="42799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The best types…</a:t>
            </a:r>
          </a:p>
        </p:txBody>
      </p:sp>
      <p:pic>
        <p:nvPicPr>
          <p:cNvPr id="29699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34200" y="457200"/>
            <a:ext cx="1754188" cy="23622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9700" name="Picture 12" descr="Brookemead 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00800" y="6019800"/>
            <a:ext cx="22161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3" name="Rectangle 3"/>
          <p:cNvSpPr>
            <a:spLocks noChangeArrowheads="1"/>
          </p:cNvSpPr>
          <p:nvPr/>
        </p:nvSpPr>
        <p:spPr bwMode="auto">
          <a:xfrm>
            <a:off x="990600" y="838200"/>
            <a:ext cx="42799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The best types…</a:t>
            </a:r>
          </a:p>
        </p:txBody>
      </p:sp>
      <p:pic>
        <p:nvPicPr>
          <p:cNvPr id="31746" name="Picture 5" descr="Brookemead 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000" y="6019800"/>
            <a:ext cx="22161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Rectangle 6"/>
          <p:cNvSpPr>
            <a:spLocks noChangeArrowheads="1"/>
          </p:cNvSpPr>
          <p:nvPr/>
        </p:nvSpPr>
        <p:spPr bwMode="auto">
          <a:xfrm>
            <a:off x="533400" y="2057400"/>
            <a:ext cx="5486400" cy="222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GB" altLang="zh-CN" sz="2800">
                <a:ea typeface="SimSun" pitchFamily="2" charset="-122"/>
              </a:rPr>
              <a:t> Student-generated content</a:t>
            </a:r>
          </a:p>
          <a:p>
            <a:pPr>
              <a:buFontTx/>
              <a:buChar char="•"/>
            </a:pPr>
            <a:endParaRPr lang="en-GB" altLang="zh-CN" sz="2800">
              <a:ea typeface="SimSun" pitchFamily="2" charset="-122"/>
            </a:endParaRPr>
          </a:p>
          <a:p>
            <a:pPr>
              <a:buFontTx/>
              <a:buChar char="•"/>
            </a:pPr>
            <a:r>
              <a:rPr lang="en-GB" altLang="zh-CN" sz="2800">
                <a:ea typeface="SimSun" pitchFamily="2" charset="-122"/>
              </a:rPr>
              <a:t> In 24 videos, real teenagers from around the world talk about their lives. </a:t>
            </a:r>
            <a:endParaRPr lang="en-GB" altLang="zh-CN">
              <a:ea typeface="SimSun" pitchFamily="2" charset="-122"/>
            </a:endParaRPr>
          </a:p>
        </p:txBody>
      </p:sp>
      <p:pic>
        <p:nvPicPr>
          <p:cNvPr id="31748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70625" y="381000"/>
            <a:ext cx="24638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Rectangle 8"/>
          <p:cNvSpPr>
            <a:spLocks noChangeArrowheads="1"/>
          </p:cNvSpPr>
          <p:nvPr/>
        </p:nvSpPr>
        <p:spPr bwMode="auto">
          <a:xfrm>
            <a:off x="457200" y="4800600"/>
            <a:ext cx="79248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GB" altLang="zh-CN" sz="2800">
                <a:ea typeface="SimSun" pitchFamily="2" charset="-122"/>
              </a:rPr>
              <a:t> Authentic writing models, written by real learners, Like Donislav, using online tools with their own photos and graphics.</a:t>
            </a:r>
            <a:r>
              <a:rPr lang="en-GB" altLang="zh-CN">
                <a:ea typeface="SimSun" pitchFamily="2" charset="-122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ChangeArrowheads="1"/>
          </p:cNvSpPr>
          <p:nvPr/>
        </p:nvSpPr>
        <p:spPr bwMode="auto">
          <a:xfrm>
            <a:off x="685800" y="2971800"/>
            <a:ext cx="822960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42900" indent="-342900">
              <a:lnSpc>
                <a:spcPct val="125000"/>
              </a:lnSpc>
              <a:buFontTx/>
              <a:buAutoNum type="arabicPeriod"/>
            </a:pPr>
            <a:r>
              <a:rPr lang="en-GB" altLang="zh-CN" sz="2400" b="1">
                <a:ea typeface="SimSun" pitchFamily="2" charset="-122"/>
              </a:rPr>
              <a:t>  24 integrated videos (great authentic stories)</a:t>
            </a:r>
          </a:p>
          <a:p>
            <a:pPr marL="342900" indent="-342900">
              <a:lnSpc>
                <a:spcPct val="125000"/>
              </a:lnSpc>
              <a:buFontTx/>
              <a:buAutoNum type="arabicPeriod"/>
            </a:pPr>
            <a:r>
              <a:rPr lang="en-GB" altLang="zh-CN" sz="2400" b="1">
                <a:ea typeface="SimSun" pitchFamily="2" charset="-122"/>
              </a:rPr>
              <a:t>  Every video comes with activities in Video Pack</a:t>
            </a:r>
          </a:p>
          <a:p>
            <a:pPr marL="342900" indent="-342900">
              <a:lnSpc>
                <a:spcPct val="125000"/>
              </a:lnSpc>
              <a:buFontTx/>
              <a:buAutoNum type="arabicPeriod"/>
            </a:pPr>
            <a:r>
              <a:rPr lang="en-GB" altLang="zh-CN" sz="2400" b="1">
                <a:ea typeface="SimSun" pitchFamily="2" charset="-122"/>
              </a:rPr>
              <a:t>  CEFR-based syllabus, A2 level, 120+ hour course</a:t>
            </a:r>
          </a:p>
          <a:p>
            <a:pPr marL="342900" indent="-342900">
              <a:lnSpc>
                <a:spcPct val="125000"/>
              </a:lnSpc>
              <a:buFontTx/>
              <a:buAutoNum type="arabicPeriod"/>
            </a:pPr>
            <a:r>
              <a:rPr lang="en-GB" altLang="zh-CN" sz="2400" b="1">
                <a:ea typeface="SimSun" pitchFamily="2" charset="-122"/>
              </a:rPr>
              <a:t>  Trinity GESE Grades 3 and 4,  Cambridge KET</a:t>
            </a:r>
          </a:p>
          <a:p>
            <a:pPr marL="342900" indent="-342900">
              <a:lnSpc>
                <a:spcPct val="125000"/>
              </a:lnSpc>
              <a:buFontTx/>
              <a:buAutoNum type="arabicPeriod"/>
            </a:pPr>
            <a:r>
              <a:rPr lang="en-GB" altLang="zh-CN" sz="2400" b="1">
                <a:ea typeface="SimSun" pitchFamily="2" charset="-122"/>
              </a:rPr>
              <a:t>   The BIG Question starts every Unit</a:t>
            </a:r>
          </a:p>
        </p:txBody>
      </p:sp>
      <p:sp>
        <p:nvSpPr>
          <p:cNvPr id="142339" name="Rectangle 3"/>
          <p:cNvSpPr>
            <a:spLocks noChangeArrowheads="1"/>
          </p:cNvSpPr>
          <p:nvPr/>
        </p:nvSpPr>
        <p:spPr bwMode="auto">
          <a:xfrm>
            <a:off x="838200" y="304800"/>
            <a:ext cx="49672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Key ingredients 1-5</a:t>
            </a:r>
          </a:p>
        </p:txBody>
      </p:sp>
      <p:pic>
        <p:nvPicPr>
          <p:cNvPr id="3379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10400" y="381000"/>
            <a:ext cx="1752600" cy="23622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3796" name="Picture 5" descr="Brookemead 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77000" y="6096000"/>
            <a:ext cx="22161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2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2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2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2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2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2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2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2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2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2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ushpin">
  <a:themeElements>
    <a:clrScheme name="Pushpin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Pushpin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Pushpi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2744</TotalTime>
  <Words>1174</Words>
  <Application>Microsoft Office PowerPoint</Application>
  <PresentationFormat>On-screen Show (4:3)</PresentationFormat>
  <Paragraphs>264</Paragraphs>
  <Slides>37</Slides>
  <Notes>35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Design Template</vt:lpstr>
      </vt:variant>
      <vt:variant>
        <vt:i4>4</vt:i4>
      </vt:variant>
      <vt:variant>
        <vt:lpstr>Slide Titles</vt:lpstr>
      </vt:variant>
      <vt:variant>
        <vt:i4>37</vt:i4>
      </vt:variant>
    </vt:vector>
  </HeadingPairs>
  <TitlesOfParts>
    <vt:vector size="50" baseType="lpstr">
      <vt:lpstr>Arial</vt:lpstr>
      <vt:lpstr>Tahoma</vt:lpstr>
      <vt:lpstr>Wingdings</vt:lpstr>
      <vt:lpstr>Calibri</vt:lpstr>
      <vt:lpstr>Brush Script MT</vt:lpstr>
      <vt:lpstr>Rage Italic</vt:lpstr>
      <vt:lpstr>SimSun</vt:lpstr>
      <vt:lpstr>Impact</vt:lpstr>
      <vt:lpstr>Garamond</vt:lpstr>
      <vt:lpstr>Ocean</vt:lpstr>
      <vt:lpstr>Pushpin</vt:lpstr>
      <vt:lpstr>Ocean</vt:lpstr>
      <vt:lpstr>Pushpin</vt:lpstr>
      <vt:lpstr>Key ingredients of an ELT course?</vt:lpstr>
      <vt:lpstr>What is a ‘general education’ in EFL?</vt:lpstr>
      <vt:lpstr>Lily’s banana cream pie</vt:lpstr>
      <vt:lpstr>Slide 4</vt:lpstr>
      <vt:lpstr>Lily’s dish = Smart English / QSE</vt:lpstr>
      <vt:lpstr>The reasons…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Map of the book:QSE  Pre-Intermediate A2-B1</vt:lpstr>
      <vt:lpstr>Map of the book 2:QSE  Pre-Intermediate A2-B1</vt:lpstr>
      <vt:lpstr>Map of the TG:QSE  Intermediate B1-B2</vt:lpstr>
      <vt:lpstr>Slide 21</vt:lpstr>
      <vt:lpstr>Slide 22</vt:lpstr>
      <vt:lpstr>Slide 23</vt:lpstr>
      <vt:lpstr>10 Step Units: Smart English A2</vt:lpstr>
      <vt:lpstr>10 Step Units: QSE  Pre-Intermediate A2-B1</vt:lpstr>
      <vt:lpstr>Slide 26</vt:lpstr>
      <vt:lpstr>grammar structure: </vt:lpstr>
      <vt:lpstr>Using video for CLIL: Genetics</vt:lpstr>
      <vt:lpstr>Slide 29</vt:lpstr>
      <vt:lpstr>CLIL in every Unit</vt:lpstr>
      <vt:lpstr>ONLINE WRITING:  with Glogster</vt:lpstr>
      <vt:lpstr>Slide 32</vt:lpstr>
      <vt:lpstr>Slide 33</vt:lpstr>
      <vt:lpstr>Slide 34</vt:lpstr>
      <vt:lpstr>What the customer says…</vt:lpstr>
      <vt:lpstr>Slide 36</vt:lpstr>
      <vt:lpstr>Slide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Getting Beyond the Hype and Back to the Content</dc:title>
  <dc:creator>Administratr</dc:creator>
  <cp:lastModifiedBy>Duncan Prowse</cp:lastModifiedBy>
  <cp:revision>99</cp:revision>
  <dcterms:created xsi:type="dcterms:W3CDTF">2013-01-15T22:50:52Z</dcterms:created>
  <dcterms:modified xsi:type="dcterms:W3CDTF">2013-07-10T15:54:41Z</dcterms:modified>
</cp:coreProperties>
</file>